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8"/>
  </p:notesMasterIdLst>
  <p:sldIdLst>
    <p:sldId id="256" r:id="rId2"/>
    <p:sldId id="279" r:id="rId3"/>
    <p:sldId id="280" r:id="rId4"/>
    <p:sldId id="284" r:id="rId5"/>
    <p:sldId id="290" r:id="rId6"/>
    <p:sldId id="285" r:id="rId7"/>
    <p:sldId id="289" r:id="rId8"/>
    <p:sldId id="292" r:id="rId9"/>
    <p:sldId id="291" r:id="rId10"/>
    <p:sldId id="293" r:id="rId11"/>
    <p:sldId id="294" r:id="rId12"/>
    <p:sldId id="295" r:id="rId13"/>
    <p:sldId id="296" r:id="rId14"/>
    <p:sldId id="297" r:id="rId15"/>
    <p:sldId id="298" r:id="rId16"/>
    <p:sldId id="330" r:id="rId17"/>
    <p:sldId id="286" r:id="rId18"/>
    <p:sldId id="299" r:id="rId19"/>
    <p:sldId id="300" r:id="rId20"/>
    <p:sldId id="301" r:id="rId21"/>
    <p:sldId id="302" r:id="rId22"/>
    <p:sldId id="303" r:id="rId23"/>
    <p:sldId id="304" r:id="rId24"/>
    <p:sldId id="305" r:id="rId25"/>
    <p:sldId id="306" r:id="rId26"/>
    <p:sldId id="307" r:id="rId27"/>
    <p:sldId id="308" r:id="rId28"/>
    <p:sldId id="310" r:id="rId29"/>
    <p:sldId id="311" r:id="rId30"/>
    <p:sldId id="312" r:id="rId31"/>
    <p:sldId id="313" r:id="rId32"/>
    <p:sldId id="314" r:id="rId33"/>
    <p:sldId id="315" r:id="rId34"/>
    <p:sldId id="316" r:id="rId35"/>
    <p:sldId id="318" r:id="rId36"/>
    <p:sldId id="319" r:id="rId37"/>
    <p:sldId id="317" r:id="rId38"/>
    <p:sldId id="331" r:id="rId39"/>
    <p:sldId id="320" r:id="rId40"/>
    <p:sldId id="328" r:id="rId41"/>
    <p:sldId id="288" r:id="rId42"/>
    <p:sldId id="323" r:id="rId43"/>
    <p:sldId id="324" r:id="rId44"/>
    <p:sldId id="325" r:id="rId45"/>
    <p:sldId id="322" r:id="rId46"/>
    <p:sldId id="326" r:id="rId47"/>
  </p:sldIdLst>
  <p:sldSz cx="9144000" cy="6858000" type="screen4x3"/>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HN"/>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2CF750-94B9-461E-86AC-346DA8C1C52B}" type="datetimeFigureOut">
              <a:rPr lang="es-HN" smtClean="0"/>
              <a:t>27/02/2019</a:t>
            </a:fld>
            <a:endParaRPr lang="es-HN"/>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HN"/>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HN"/>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7E07CE-3396-4F95-AFE1-B49E89C67DAE}" type="slidenum">
              <a:rPr lang="es-HN" smtClean="0"/>
              <a:t>‹Nº›</a:t>
            </a:fld>
            <a:endParaRPr lang="es-HN"/>
          </a:p>
        </p:txBody>
      </p:sp>
    </p:spTree>
    <p:extLst>
      <p:ext uri="{BB962C8B-B14F-4D97-AF65-F5344CB8AC3E}">
        <p14:creationId xmlns:p14="http://schemas.microsoft.com/office/powerpoint/2010/main" val="394650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HN" dirty="0"/>
          </a:p>
        </p:txBody>
      </p:sp>
      <p:sp>
        <p:nvSpPr>
          <p:cNvPr id="4" name="3 Marcador de número de diapositiva"/>
          <p:cNvSpPr>
            <a:spLocks noGrp="1"/>
          </p:cNvSpPr>
          <p:nvPr>
            <p:ph type="sldNum" sz="quarter" idx="10"/>
          </p:nvPr>
        </p:nvSpPr>
        <p:spPr/>
        <p:txBody>
          <a:bodyPr/>
          <a:lstStyle/>
          <a:p>
            <a:fld id="{357E07CE-3396-4F95-AFE1-B49E89C67DAE}" type="slidenum">
              <a:rPr lang="es-HN" smtClean="0"/>
              <a:t>8</a:t>
            </a:fld>
            <a:endParaRPr lang="es-HN"/>
          </a:p>
        </p:txBody>
      </p:sp>
    </p:spTree>
    <p:extLst>
      <p:ext uri="{BB962C8B-B14F-4D97-AF65-F5344CB8AC3E}">
        <p14:creationId xmlns:p14="http://schemas.microsoft.com/office/powerpoint/2010/main" val="3487806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AE95A955-B40B-4875-9B4E-783D6355A6AF}" type="datetimeFigureOut">
              <a:rPr lang="es-HN" smtClean="0"/>
              <a:t>27/02/2019</a:t>
            </a:fld>
            <a:endParaRPr lang="es-HN"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HN" dirty="0"/>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9CCB7B9B-B64F-432E-8994-1DA5E90037F2}" type="slidenum">
              <a:rPr lang="es-HN" smtClean="0"/>
              <a:t>‹Nº›</a:t>
            </a:fld>
            <a:endParaRPr lang="es-H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E95A955-B40B-4875-9B4E-783D6355A6AF}" type="datetimeFigureOut">
              <a:rPr lang="es-HN" smtClean="0"/>
              <a:t>27/02/2019</a:t>
            </a:fld>
            <a:endParaRPr lang="es-HN" dirty="0"/>
          </a:p>
        </p:txBody>
      </p:sp>
      <p:sp>
        <p:nvSpPr>
          <p:cNvPr id="5" name="4 Marcador de pie de página"/>
          <p:cNvSpPr>
            <a:spLocks noGrp="1"/>
          </p:cNvSpPr>
          <p:nvPr>
            <p:ph type="ftr" sz="quarter" idx="11"/>
          </p:nvPr>
        </p:nvSpPr>
        <p:spPr/>
        <p:txBody>
          <a:bodyPr/>
          <a:lstStyle>
            <a:extLst/>
          </a:lstStyle>
          <a:p>
            <a:endParaRPr lang="es-HN" dirty="0"/>
          </a:p>
        </p:txBody>
      </p:sp>
      <p:sp>
        <p:nvSpPr>
          <p:cNvPr id="6" name="5 Marcador de número de diapositiva"/>
          <p:cNvSpPr>
            <a:spLocks noGrp="1"/>
          </p:cNvSpPr>
          <p:nvPr>
            <p:ph type="sldNum" sz="quarter" idx="12"/>
          </p:nvPr>
        </p:nvSpPr>
        <p:spPr/>
        <p:txBody>
          <a:bodyPr/>
          <a:lstStyle>
            <a:extLst/>
          </a:lstStyle>
          <a:p>
            <a:fld id="{9CCB7B9B-B64F-432E-8994-1DA5E90037F2}" type="slidenum">
              <a:rPr lang="es-HN" smtClean="0"/>
              <a:t>‹Nº›</a:t>
            </a:fld>
            <a:endParaRPr lang="es-H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E95A955-B40B-4875-9B4E-783D6355A6AF}" type="datetimeFigureOut">
              <a:rPr lang="es-HN" smtClean="0"/>
              <a:t>27/02/2019</a:t>
            </a:fld>
            <a:endParaRPr lang="es-HN" dirty="0"/>
          </a:p>
        </p:txBody>
      </p:sp>
      <p:sp>
        <p:nvSpPr>
          <p:cNvPr id="5" name="4 Marcador de pie de página"/>
          <p:cNvSpPr>
            <a:spLocks noGrp="1"/>
          </p:cNvSpPr>
          <p:nvPr>
            <p:ph type="ftr" sz="quarter" idx="11"/>
          </p:nvPr>
        </p:nvSpPr>
        <p:spPr/>
        <p:txBody>
          <a:bodyPr/>
          <a:lstStyle>
            <a:extLst/>
          </a:lstStyle>
          <a:p>
            <a:endParaRPr lang="es-HN" dirty="0"/>
          </a:p>
        </p:txBody>
      </p:sp>
      <p:sp>
        <p:nvSpPr>
          <p:cNvPr id="6" name="5 Marcador de número de diapositiva"/>
          <p:cNvSpPr>
            <a:spLocks noGrp="1"/>
          </p:cNvSpPr>
          <p:nvPr>
            <p:ph type="sldNum" sz="quarter" idx="12"/>
          </p:nvPr>
        </p:nvSpPr>
        <p:spPr/>
        <p:txBody>
          <a:bodyPr/>
          <a:lstStyle>
            <a:extLst/>
          </a:lstStyle>
          <a:p>
            <a:fld id="{9CCB7B9B-B64F-432E-8994-1DA5E90037F2}" type="slidenum">
              <a:rPr lang="es-HN" smtClean="0"/>
              <a:t>‹Nº›</a:t>
            </a:fld>
            <a:endParaRPr lang="es-H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E95A955-B40B-4875-9B4E-783D6355A6AF}" type="datetimeFigureOut">
              <a:rPr lang="es-HN" smtClean="0"/>
              <a:t>27/02/2019</a:t>
            </a:fld>
            <a:endParaRPr lang="es-HN" dirty="0"/>
          </a:p>
        </p:txBody>
      </p:sp>
      <p:sp>
        <p:nvSpPr>
          <p:cNvPr id="5" name="4 Marcador de pie de página"/>
          <p:cNvSpPr>
            <a:spLocks noGrp="1"/>
          </p:cNvSpPr>
          <p:nvPr>
            <p:ph type="ftr" sz="quarter" idx="11"/>
          </p:nvPr>
        </p:nvSpPr>
        <p:spPr/>
        <p:txBody>
          <a:bodyPr/>
          <a:lstStyle>
            <a:extLst/>
          </a:lstStyle>
          <a:p>
            <a:endParaRPr lang="es-HN" dirty="0"/>
          </a:p>
        </p:txBody>
      </p:sp>
      <p:sp>
        <p:nvSpPr>
          <p:cNvPr id="6" name="5 Marcador de número de diapositiva"/>
          <p:cNvSpPr>
            <a:spLocks noGrp="1"/>
          </p:cNvSpPr>
          <p:nvPr>
            <p:ph type="sldNum" sz="quarter" idx="12"/>
          </p:nvPr>
        </p:nvSpPr>
        <p:spPr/>
        <p:txBody>
          <a:bodyPr/>
          <a:lstStyle>
            <a:extLst/>
          </a:lstStyle>
          <a:p>
            <a:fld id="{9CCB7B9B-B64F-432E-8994-1DA5E90037F2}" type="slidenum">
              <a:rPr lang="es-HN" smtClean="0"/>
              <a:t>‹Nº›</a:t>
            </a:fld>
            <a:endParaRPr lang="es-HN" dirty="0"/>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E95A955-B40B-4875-9B4E-783D6355A6AF}" type="datetimeFigureOut">
              <a:rPr lang="es-HN" smtClean="0"/>
              <a:t>27/02/2019</a:t>
            </a:fld>
            <a:endParaRPr lang="es-HN" dirty="0"/>
          </a:p>
        </p:txBody>
      </p:sp>
      <p:sp>
        <p:nvSpPr>
          <p:cNvPr id="5" name="4 Marcador de pie de página"/>
          <p:cNvSpPr>
            <a:spLocks noGrp="1"/>
          </p:cNvSpPr>
          <p:nvPr>
            <p:ph type="ftr" sz="quarter" idx="11"/>
          </p:nvPr>
        </p:nvSpPr>
        <p:spPr/>
        <p:txBody>
          <a:bodyPr/>
          <a:lstStyle>
            <a:extLst/>
          </a:lstStyle>
          <a:p>
            <a:endParaRPr lang="es-HN" dirty="0"/>
          </a:p>
        </p:txBody>
      </p:sp>
      <p:sp>
        <p:nvSpPr>
          <p:cNvPr id="6" name="5 Marcador de número de diapositiva"/>
          <p:cNvSpPr>
            <a:spLocks noGrp="1"/>
          </p:cNvSpPr>
          <p:nvPr>
            <p:ph type="sldNum" sz="quarter" idx="12"/>
          </p:nvPr>
        </p:nvSpPr>
        <p:spPr/>
        <p:txBody>
          <a:bodyPr/>
          <a:lstStyle>
            <a:extLst/>
          </a:lstStyle>
          <a:p>
            <a:fld id="{9CCB7B9B-B64F-432E-8994-1DA5E90037F2}" type="slidenum">
              <a:rPr lang="es-HN" smtClean="0"/>
              <a:t>‹Nº›</a:t>
            </a:fld>
            <a:endParaRPr lang="es-HN" dirty="0"/>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E95A955-B40B-4875-9B4E-783D6355A6AF}" type="datetimeFigureOut">
              <a:rPr lang="es-HN" smtClean="0"/>
              <a:t>27/02/2019</a:t>
            </a:fld>
            <a:endParaRPr lang="es-HN" dirty="0"/>
          </a:p>
        </p:txBody>
      </p:sp>
      <p:sp>
        <p:nvSpPr>
          <p:cNvPr id="6" name="5 Marcador de pie de página"/>
          <p:cNvSpPr>
            <a:spLocks noGrp="1"/>
          </p:cNvSpPr>
          <p:nvPr>
            <p:ph type="ftr" sz="quarter" idx="11"/>
          </p:nvPr>
        </p:nvSpPr>
        <p:spPr/>
        <p:txBody>
          <a:bodyPr/>
          <a:lstStyle>
            <a:extLst/>
          </a:lstStyle>
          <a:p>
            <a:endParaRPr lang="es-HN" dirty="0"/>
          </a:p>
        </p:txBody>
      </p:sp>
      <p:sp>
        <p:nvSpPr>
          <p:cNvPr id="7" name="6 Marcador de número de diapositiva"/>
          <p:cNvSpPr>
            <a:spLocks noGrp="1"/>
          </p:cNvSpPr>
          <p:nvPr>
            <p:ph type="sldNum" sz="quarter" idx="12"/>
          </p:nvPr>
        </p:nvSpPr>
        <p:spPr/>
        <p:txBody>
          <a:bodyPr/>
          <a:lstStyle>
            <a:extLst/>
          </a:lstStyle>
          <a:p>
            <a:fld id="{9CCB7B9B-B64F-432E-8994-1DA5E90037F2}" type="slidenum">
              <a:rPr lang="es-HN" smtClean="0"/>
              <a:t>‹Nº›</a:t>
            </a:fld>
            <a:endParaRPr lang="es-HN" dirty="0"/>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E95A955-B40B-4875-9B4E-783D6355A6AF}" type="datetimeFigureOut">
              <a:rPr lang="es-HN" smtClean="0"/>
              <a:t>27/02/2019</a:t>
            </a:fld>
            <a:endParaRPr lang="es-HN" dirty="0"/>
          </a:p>
        </p:txBody>
      </p:sp>
      <p:sp>
        <p:nvSpPr>
          <p:cNvPr id="8" name="7 Marcador de pie de página"/>
          <p:cNvSpPr>
            <a:spLocks noGrp="1"/>
          </p:cNvSpPr>
          <p:nvPr>
            <p:ph type="ftr" sz="quarter" idx="11"/>
          </p:nvPr>
        </p:nvSpPr>
        <p:spPr/>
        <p:txBody>
          <a:bodyPr/>
          <a:lstStyle>
            <a:extLst/>
          </a:lstStyle>
          <a:p>
            <a:endParaRPr lang="es-HN" dirty="0"/>
          </a:p>
        </p:txBody>
      </p:sp>
      <p:sp>
        <p:nvSpPr>
          <p:cNvPr id="9" name="8 Marcador de número de diapositiva"/>
          <p:cNvSpPr>
            <a:spLocks noGrp="1"/>
          </p:cNvSpPr>
          <p:nvPr>
            <p:ph type="sldNum" sz="quarter" idx="12"/>
          </p:nvPr>
        </p:nvSpPr>
        <p:spPr/>
        <p:txBody>
          <a:bodyPr/>
          <a:lstStyle>
            <a:extLst/>
          </a:lstStyle>
          <a:p>
            <a:fld id="{9CCB7B9B-B64F-432E-8994-1DA5E90037F2}" type="slidenum">
              <a:rPr lang="es-HN" smtClean="0"/>
              <a:t>‹Nº›</a:t>
            </a:fld>
            <a:endParaRPr lang="es-HN"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AE95A955-B40B-4875-9B4E-783D6355A6AF}" type="datetimeFigureOut">
              <a:rPr lang="es-HN" smtClean="0"/>
              <a:t>27/02/2019</a:t>
            </a:fld>
            <a:endParaRPr lang="es-HN" dirty="0"/>
          </a:p>
        </p:txBody>
      </p:sp>
      <p:sp>
        <p:nvSpPr>
          <p:cNvPr id="4" name="3 Marcador de pie de página"/>
          <p:cNvSpPr>
            <a:spLocks noGrp="1"/>
          </p:cNvSpPr>
          <p:nvPr>
            <p:ph type="ftr" sz="quarter" idx="11"/>
          </p:nvPr>
        </p:nvSpPr>
        <p:spPr/>
        <p:txBody>
          <a:bodyPr/>
          <a:lstStyle>
            <a:extLst/>
          </a:lstStyle>
          <a:p>
            <a:endParaRPr lang="es-HN" dirty="0"/>
          </a:p>
        </p:txBody>
      </p:sp>
      <p:sp>
        <p:nvSpPr>
          <p:cNvPr id="5" name="4 Marcador de número de diapositiva"/>
          <p:cNvSpPr>
            <a:spLocks noGrp="1"/>
          </p:cNvSpPr>
          <p:nvPr>
            <p:ph type="sldNum" sz="quarter" idx="12"/>
          </p:nvPr>
        </p:nvSpPr>
        <p:spPr/>
        <p:txBody>
          <a:bodyPr/>
          <a:lstStyle>
            <a:extLst/>
          </a:lstStyle>
          <a:p>
            <a:fld id="{9CCB7B9B-B64F-432E-8994-1DA5E90037F2}" type="slidenum">
              <a:rPr lang="es-HN" smtClean="0"/>
              <a:t>‹Nº›</a:t>
            </a:fld>
            <a:endParaRPr lang="es-HN" dirty="0"/>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AE95A955-B40B-4875-9B4E-783D6355A6AF}" type="datetimeFigureOut">
              <a:rPr lang="es-HN" smtClean="0"/>
              <a:t>27/02/2019</a:t>
            </a:fld>
            <a:endParaRPr lang="es-HN" dirty="0"/>
          </a:p>
        </p:txBody>
      </p:sp>
      <p:sp>
        <p:nvSpPr>
          <p:cNvPr id="3" name="2 Marcador de pie de página"/>
          <p:cNvSpPr>
            <a:spLocks noGrp="1"/>
          </p:cNvSpPr>
          <p:nvPr>
            <p:ph type="ftr" sz="quarter" idx="11"/>
          </p:nvPr>
        </p:nvSpPr>
        <p:spPr/>
        <p:txBody>
          <a:bodyPr/>
          <a:lstStyle>
            <a:extLst/>
          </a:lstStyle>
          <a:p>
            <a:endParaRPr lang="es-HN" dirty="0"/>
          </a:p>
        </p:txBody>
      </p:sp>
      <p:sp>
        <p:nvSpPr>
          <p:cNvPr id="4" name="3 Marcador de número de diapositiva"/>
          <p:cNvSpPr>
            <a:spLocks noGrp="1"/>
          </p:cNvSpPr>
          <p:nvPr>
            <p:ph type="sldNum" sz="quarter" idx="12"/>
          </p:nvPr>
        </p:nvSpPr>
        <p:spPr/>
        <p:txBody>
          <a:bodyPr/>
          <a:lstStyle>
            <a:extLst/>
          </a:lstStyle>
          <a:p>
            <a:fld id="{9CCB7B9B-B64F-432E-8994-1DA5E90037F2}" type="slidenum">
              <a:rPr lang="es-HN" smtClean="0"/>
              <a:t>‹Nº›</a:t>
            </a:fld>
            <a:endParaRPr lang="es-H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AE95A955-B40B-4875-9B4E-783D6355A6AF}" type="datetimeFigureOut">
              <a:rPr lang="es-HN" smtClean="0"/>
              <a:t>27/02/2019</a:t>
            </a:fld>
            <a:endParaRPr lang="es-HN" dirty="0"/>
          </a:p>
        </p:txBody>
      </p:sp>
      <p:sp>
        <p:nvSpPr>
          <p:cNvPr id="6" name="5 Marcador de pie de página"/>
          <p:cNvSpPr>
            <a:spLocks noGrp="1"/>
          </p:cNvSpPr>
          <p:nvPr>
            <p:ph type="ftr" sz="quarter" idx="11"/>
          </p:nvPr>
        </p:nvSpPr>
        <p:spPr/>
        <p:txBody>
          <a:bodyPr/>
          <a:lstStyle>
            <a:extLst/>
          </a:lstStyle>
          <a:p>
            <a:endParaRPr lang="es-HN" dirty="0"/>
          </a:p>
        </p:txBody>
      </p:sp>
      <p:sp>
        <p:nvSpPr>
          <p:cNvPr id="7" name="6 Marcador de número de diapositiva"/>
          <p:cNvSpPr>
            <a:spLocks noGrp="1"/>
          </p:cNvSpPr>
          <p:nvPr>
            <p:ph type="sldNum" sz="quarter" idx="12"/>
          </p:nvPr>
        </p:nvSpPr>
        <p:spPr/>
        <p:txBody>
          <a:bodyPr/>
          <a:lstStyle>
            <a:extLst/>
          </a:lstStyle>
          <a:p>
            <a:fld id="{9CCB7B9B-B64F-432E-8994-1DA5E90037F2}" type="slidenum">
              <a:rPr lang="es-HN" smtClean="0"/>
              <a:t>‹Nº›</a:t>
            </a:fld>
            <a:endParaRPr lang="es-HN"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dirty="0"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AE95A955-B40B-4875-9B4E-783D6355A6AF}" type="datetimeFigureOut">
              <a:rPr lang="es-HN" smtClean="0"/>
              <a:t>27/02/2019</a:t>
            </a:fld>
            <a:endParaRPr lang="es-HN" dirty="0"/>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HN" dirty="0"/>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9CCB7B9B-B64F-432E-8994-1DA5E90037F2}" type="slidenum">
              <a:rPr lang="es-HN" smtClean="0"/>
              <a:t>‹Nº›</a:t>
            </a:fld>
            <a:endParaRPr lang="es-HN"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E95A955-B40B-4875-9B4E-783D6355A6AF}" type="datetimeFigureOut">
              <a:rPr lang="es-HN" smtClean="0"/>
              <a:t>27/02/2019</a:t>
            </a:fld>
            <a:endParaRPr lang="es-HN" dirty="0"/>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HN" dirty="0"/>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CB7B9B-B64F-432E-8994-1DA5E90037F2}" type="slidenum">
              <a:rPr lang="es-HN" smtClean="0"/>
              <a:t>‹Nº›</a:t>
            </a:fld>
            <a:endParaRPr lang="es-HN"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es.wikipedia.org/wiki/Archivo:Myoglobin.pn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es.wikipedia.org/wiki/Archivo:Enlpep2.jp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es.wikipedia.org/wiki/Archivo:Nucle%C3%B3tido.pn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HN" dirty="0" smtClean="0">
                <a:solidFill>
                  <a:schemeClr val="tx1"/>
                </a:solidFill>
                <a:latin typeface="Aharoni" pitchFamily="2" charset="-79"/>
                <a:cs typeface="Aharoni" pitchFamily="2" charset="-79"/>
              </a:rPr>
              <a:t>COMPOSICION QUIMICA DE LOS SERES VIVOS</a:t>
            </a:r>
            <a:endParaRPr lang="es-HN"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2818311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5116024"/>
          </a:xfrm>
        </p:spPr>
        <p:txBody>
          <a:bodyPr>
            <a:normAutofit/>
          </a:bodyPr>
          <a:lstStyle/>
          <a:p>
            <a:r>
              <a:rPr lang="es-HN" dirty="0" smtClean="0"/>
              <a:t>Polímero formado por unidades de glucosa, unidos entre si por enlaces </a:t>
            </a:r>
            <a:r>
              <a:rPr lang="es-HN" dirty="0" err="1" smtClean="0"/>
              <a:t>glucosídicos</a:t>
            </a:r>
            <a:r>
              <a:rPr lang="es-HN" dirty="0" smtClean="0"/>
              <a:t>.</a:t>
            </a:r>
          </a:p>
          <a:p>
            <a:endParaRPr lang="es-HN" dirty="0" smtClean="0"/>
          </a:p>
          <a:p>
            <a:r>
              <a:rPr lang="es-HN" dirty="0" smtClean="0"/>
              <a:t>Es la forma en que las plantas almacenan su energía y esta formado por:</a:t>
            </a:r>
          </a:p>
          <a:p>
            <a:endParaRPr lang="es-HN" sz="2600" dirty="0" smtClean="0"/>
          </a:p>
          <a:p>
            <a:r>
              <a:rPr lang="es-HN" sz="2600" dirty="0" smtClean="0"/>
              <a:t>El almidón se encuentra en </a:t>
            </a:r>
            <a:r>
              <a:rPr lang="es-HN" sz="2600" dirty="0" err="1" smtClean="0"/>
              <a:t>organelos</a:t>
            </a:r>
            <a:r>
              <a:rPr lang="es-HN" sz="2600" dirty="0" smtClean="0"/>
              <a:t> especiales llamados </a:t>
            </a:r>
            <a:r>
              <a:rPr lang="es-HN" sz="2600" b="1" dirty="0" err="1" smtClean="0"/>
              <a:t>amiloplastos</a:t>
            </a:r>
            <a:r>
              <a:rPr lang="es-HN" sz="2600" dirty="0" smtClean="0"/>
              <a:t>. </a:t>
            </a:r>
          </a:p>
          <a:p>
            <a:pPr marL="109728" indent="0">
              <a:buNone/>
            </a:pPr>
            <a:r>
              <a:rPr lang="es-HN" sz="2300" dirty="0" smtClean="0"/>
              <a:t>Ej. En tubérculos como papa, yuca, camote, malanga) en granos básicos como maíz, arroz y frijol)</a:t>
            </a:r>
            <a:br>
              <a:rPr lang="es-HN" sz="2300" dirty="0" smtClean="0"/>
            </a:br>
            <a:endParaRPr lang="es-HN" sz="2300" dirty="0" smtClean="0"/>
          </a:p>
          <a:p>
            <a:pPr marL="109728" indent="0">
              <a:buNone/>
            </a:pPr>
            <a:endParaRPr lang="es-HN" dirty="0"/>
          </a:p>
        </p:txBody>
      </p:sp>
      <p:sp>
        <p:nvSpPr>
          <p:cNvPr id="3" name="2 Título"/>
          <p:cNvSpPr>
            <a:spLocks noGrp="1"/>
          </p:cNvSpPr>
          <p:nvPr>
            <p:ph type="title"/>
          </p:nvPr>
        </p:nvSpPr>
        <p:spPr>
          <a:xfrm>
            <a:off x="457200" y="274638"/>
            <a:ext cx="8229600" cy="922114"/>
          </a:xfrm>
        </p:spPr>
        <p:txBody>
          <a:bodyPr>
            <a:normAutofit/>
          </a:bodyPr>
          <a:lstStyle/>
          <a:p>
            <a:r>
              <a:rPr lang="es-HN" sz="3600" dirty="0">
                <a:solidFill>
                  <a:srgbClr val="FF0000"/>
                </a:solidFill>
              </a:rPr>
              <a:t>P</a:t>
            </a:r>
            <a:r>
              <a:rPr lang="es-HN" sz="3600" dirty="0" smtClean="0">
                <a:solidFill>
                  <a:srgbClr val="FF0000"/>
                </a:solidFill>
              </a:rPr>
              <a:t>olisacáridos: </a:t>
            </a:r>
            <a:r>
              <a:rPr lang="es-HN" sz="3600" dirty="0" smtClean="0">
                <a:solidFill>
                  <a:srgbClr val="FFC000"/>
                </a:solidFill>
              </a:rPr>
              <a:t>Almidón</a:t>
            </a:r>
            <a:endParaRPr lang="es-HN" sz="3600" dirty="0">
              <a:solidFill>
                <a:srgbClr val="FFC000"/>
              </a:solidFill>
            </a:endParaRPr>
          </a:p>
        </p:txBody>
      </p:sp>
    </p:spTree>
    <p:extLst>
      <p:ext uri="{BB962C8B-B14F-4D97-AF65-F5344CB8AC3E}">
        <p14:creationId xmlns:p14="http://schemas.microsoft.com/office/powerpoint/2010/main" val="673660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duca.madrid.org/web/cc.nsdelasabiduria.madrid/Ejercicios/2b/Biologia/glucidos_2b/figuras_glucidos/almid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7731197" cy="44644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3.unileon.es/personal/wwdbvmgg/practicasconsusfotos/practicas1y2/fotosacomprimirpracticas1y2/leucopl2c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8986"/>
            <a:ext cx="3070463" cy="27618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terra.com.mx/galeria_de_fotos/images/389/7764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7343" y="-15799"/>
            <a:ext cx="2152650" cy="33242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recetas.com/blog/wp-content/uploads/2010/12/almidon-amilosa-amilopectina-estructur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49698"/>
            <a:ext cx="4320480" cy="707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13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anim calcmode="lin" valueType="num">
                                      <p:cBhvr additive="base">
                                        <p:cTn id="15" dur="500" fill="hold"/>
                                        <p:tgtEl>
                                          <p:spTgt spid="1032"/>
                                        </p:tgtEl>
                                        <p:attrNameLst>
                                          <p:attrName>ppt_x</p:attrName>
                                        </p:attrNameLst>
                                      </p:cBhvr>
                                      <p:tavLst>
                                        <p:tav tm="0">
                                          <p:val>
                                            <p:strVal val="#ppt_x"/>
                                          </p:val>
                                        </p:tav>
                                        <p:tav tm="100000">
                                          <p:val>
                                            <p:strVal val="#ppt_x"/>
                                          </p:val>
                                        </p:tav>
                                      </p:tavLst>
                                    </p:anim>
                                    <p:anim calcmode="lin" valueType="num">
                                      <p:cBhvr additive="base">
                                        <p:cTn id="16"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525344"/>
          </a:xfrm>
        </p:spPr>
        <p:txBody>
          <a:bodyPr>
            <a:normAutofit/>
          </a:bodyPr>
          <a:lstStyle/>
          <a:p>
            <a:r>
              <a:rPr lang="es-HN" b="1" dirty="0" smtClean="0"/>
              <a:t>HIDROLISIS</a:t>
            </a:r>
            <a:r>
              <a:rPr lang="es-HN" dirty="0" smtClean="0"/>
              <a:t> DEL ALMIDÓN:</a:t>
            </a:r>
          </a:p>
          <a:p>
            <a:r>
              <a:rPr lang="es-HN" b="1" dirty="0" smtClean="0"/>
              <a:t>Liberar moléculas de glucosa para ser metabolizadas</a:t>
            </a:r>
          </a:p>
          <a:p>
            <a:r>
              <a:rPr lang="es-HN" dirty="0" smtClean="0"/>
              <a:t>Para obtener compuesto útiles en industria.</a:t>
            </a:r>
          </a:p>
          <a:p>
            <a:pPr marL="109728" indent="0">
              <a:buNone/>
            </a:pPr>
            <a:r>
              <a:rPr lang="es-HN" dirty="0" smtClean="0"/>
              <a:t>Ej. </a:t>
            </a:r>
          </a:p>
          <a:p>
            <a:r>
              <a:rPr lang="es-HN" b="1" dirty="0" smtClean="0"/>
              <a:t>La </a:t>
            </a:r>
            <a:r>
              <a:rPr lang="es-HN" b="1" dirty="0" err="1"/>
              <a:t>Maltodextrina</a:t>
            </a:r>
            <a:r>
              <a:rPr lang="es-HN" b="1" dirty="0"/>
              <a:t> </a:t>
            </a:r>
            <a:r>
              <a:rPr lang="es-HN" dirty="0" smtClean="0"/>
              <a:t>lo </a:t>
            </a:r>
            <a:r>
              <a:rPr lang="es-HN" dirty="0"/>
              <a:t>constituyen en un importante </a:t>
            </a:r>
            <a:r>
              <a:rPr lang="es-HN" dirty="0" err="1"/>
              <a:t>texturizador</a:t>
            </a:r>
            <a:r>
              <a:rPr lang="es-HN" dirty="0"/>
              <a:t>, </a:t>
            </a:r>
            <a:r>
              <a:rPr lang="es-HN" dirty="0" err="1"/>
              <a:t>encapsulante</a:t>
            </a:r>
            <a:r>
              <a:rPr lang="es-HN" dirty="0"/>
              <a:t> de sabores, </a:t>
            </a:r>
            <a:r>
              <a:rPr lang="es-HN" dirty="0" smtClean="0"/>
              <a:t>estabilizante </a:t>
            </a:r>
            <a:r>
              <a:rPr lang="es-HN" dirty="0"/>
              <a:t>y </a:t>
            </a:r>
            <a:r>
              <a:rPr lang="es-HN" dirty="0" err="1"/>
              <a:t>anticristalizante</a:t>
            </a:r>
            <a:r>
              <a:rPr lang="es-HN" dirty="0"/>
              <a:t>, </a:t>
            </a:r>
            <a:r>
              <a:rPr lang="es-HN" dirty="0" smtClean="0"/>
              <a:t>para formulaciones </a:t>
            </a:r>
            <a:r>
              <a:rPr lang="es-HN" dirty="0"/>
              <a:t>de lácteos </a:t>
            </a:r>
            <a:r>
              <a:rPr lang="es-HN" dirty="0" smtClean="0"/>
              <a:t>.</a:t>
            </a:r>
          </a:p>
          <a:p>
            <a:r>
              <a:rPr lang="es-HN" b="1" dirty="0"/>
              <a:t>Jarabes de </a:t>
            </a:r>
            <a:r>
              <a:rPr lang="es-HN" b="1" dirty="0" smtClean="0"/>
              <a:t>glucosa</a:t>
            </a:r>
            <a:r>
              <a:rPr lang="es-HN" dirty="0" smtClean="0"/>
              <a:t>: utilizados </a:t>
            </a:r>
            <a:r>
              <a:rPr lang="es-HN" dirty="0"/>
              <a:t>por la industria </a:t>
            </a:r>
            <a:r>
              <a:rPr lang="es-HN" dirty="0" smtClean="0"/>
              <a:t>confitera.</a:t>
            </a:r>
          </a:p>
          <a:p>
            <a:r>
              <a:rPr lang="es-HN" b="1" dirty="0"/>
              <a:t>Jarabes de </a:t>
            </a:r>
            <a:r>
              <a:rPr lang="es-HN" b="1" dirty="0" smtClean="0"/>
              <a:t>maltosa: </a:t>
            </a:r>
            <a:r>
              <a:rPr lang="es-HN" dirty="0" smtClean="0"/>
              <a:t>son </a:t>
            </a:r>
            <a:r>
              <a:rPr lang="es-HN" dirty="0"/>
              <a:t>usados como adjuntos cerveceros</a:t>
            </a:r>
            <a:br>
              <a:rPr lang="es-HN" dirty="0"/>
            </a:br>
            <a:endParaRPr lang="es-HN" dirty="0"/>
          </a:p>
        </p:txBody>
      </p:sp>
    </p:spTree>
    <p:extLst>
      <p:ext uri="{BB962C8B-B14F-4D97-AF65-F5344CB8AC3E}">
        <p14:creationId xmlns:p14="http://schemas.microsoft.com/office/powerpoint/2010/main" val="3941822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HN" dirty="0" smtClean="0"/>
              <a:t>Es la forma en que se almacena la energía en los animales. </a:t>
            </a:r>
          </a:p>
          <a:p>
            <a:r>
              <a:rPr lang="es-HN" dirty="0" smtClean="0"/>
              <a:t>Es almacenada en el hígado (glucógeno hepático) y en células musculares.</a:t>
            </a:r>
            <a:endParaRPr lang="es-HN" dirty="0"/>
          </a:p>
        </p:txBody>
      </p:sp>
      <p:sp>
        <p:nvSpPr>
          <p:cNvPr id="3" name="2 Título"/>
          <p:cNvSpPr>
            <a:spLocks noGrp="1"/>
          </p:cNvSpPr>
          <p:nvPr>
            <p:ph type="title"/>
          </p:nvPr>
        </p:nvSpPr>
        <p:spPr/>
        <p:txBody>
          <a:bodyPr/>
          <a:lstStyle/>
          <a:p>
            <a:r>
              <a:rPr lang="es-HN" dirty="0" smtClean="0">
                <a:solidFill>
                  <a:srgbClr val="FF0000"/>
                </a:solidFill>
              </a:rPr>
              <a:t>Polisacáridos:</a:t>
            </a:r>
            <a:r>
              <a:rPr lang="es-HN" dirty="0" smtClean="0"/>
              <a:t> </a:t>
            </a:r>
            <a:r>
              <a:rPr lang="es-HN" dirty="0" smtClean="0">
                <a:solidFill>
                  <a:srgbClr val="FFC000"/>
                </a:solidFill>
              </a:rPr>
              <a:t>Glucógeno</a:t>
            </a:r>
            <a:endParaRPr lang="es-HN" dirty="0">
              <a:solidFill>
                <a:srgbClr val="FFC000"/>
              </a:solidFill>
            </a:endParaRPr>
          </a:p>
        </p:txBody>
      </p:sp>
      <p:pic>
        <p:nvPicPr>
          <p:cNvPr id="2052" name="Picture 4" descr="http://3.bp.blogspot.com/_mg0WR2ktESY/RvXA9LmHMQI/AAAAAAAAAAc/q4CIzpDtGQo/s320/glucogeno.be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5318602" cy="39889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3.bp.blogspot.com/_DHyMOXjKjWM/TKKpBFtW98I/AAAAAAAAEK0/8fK2-qasZTA/s400/387_fig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925" y="1457149"/>
            <a:ext cx="5184576" cy="537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47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additive="base">
                                        <p:cTn id="15" dur="500" fill="hold"/>
                                        <p:tgtEl>
                                          <p:spTgt spid="2052"/>
                                        </p:tgtEl>
                                        <p:attrNameLst>
                                          <p:attrName>ppt_x</p:attrName>
                                        </p:attrNameLst>
                                      </p:cBhvr>
                                      <p:tavLst>
                                        <p:tav tm="0">
                                          <p:val>
                                            <p:strVal val="#ppt_x"/>
                                          </p:val>
                                        </p:tav>
                                        <p:tav tm="100000">
                                          <p:val>
                                            <p:strVal val="#ppt_x"/>
                                          </p:val>
                                        </p:tav>
                                      </p:tavLst>
                                    </p:anim>
                                    <p:anim calcmode="lin" valueType="num">
                                      <p:cBhvr additive="base">
                                        <p:cTn id="1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ppt_x"/>
                                          </p:val>
                                        </p:tav>
                                        <p:tav tm="100000">
                                          <p:val>
                                            <p:strVal val="#ppt_x"/>
                                          </p:val>
                                        </p:tav>
                                      </p:tavLst>
                                    </p:anim>
                                    <p:anim calcmode="lin" valueType="num">
                                      <p:cBhvr additive="base">
                                        <p:cTn id="2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s-HN" dirty="0" smtClean="0"/>
              <a:t>Es el carbohidrato mas abundante que se conoce, forma cerca del 50% del carbono de las plantas.</a:t>
            </a:r>
          </a:p>
          <a:p>
            <a:r>
              <a:rPr lang="es-HN" dirty="0" smtClean="0"/>
              <a:t>El 50% de la madera es celulosa </a:t>
            </a:r>
          </a:p>
          <a:p>
            <a:r>
              <a:rPr lang="es-HN" dirty="0" smtClean="0"/>
              <a:t>Le da estructura y sostén a las plantas.</a:t>
            </a:r>
          </a:p>
          <a:p>
            <a:r>
              <a:rPr lang="es-HN" dirty="0" smtClean="0"/>
              <a:t>Su estructura esta unido por enlaces Beta </a:t>
            </a:r>
            <a:r>
              <a:rPr lang="es-HN" dirty="0" err="1" smtClean="0"/>
              <a:t>glucosídicos</a:t>
            </a:r>
            <a:r>
              <a:rPr lang="es-HN" dirty="0" smtClean="0"/>
              <a:t> diferentes al del almidón y el glucógeno porque no podemos utilizarla como nutriente como lo hacen los rumiantes pero constituyen la fibra tan recomendada por nutricionistas para mejorar la digestión</a:t>
            </a:r>
          </a:p>
          <a:p>
            <a:endParaRPr lang="es-HN" sz="2600" dirty="0"/>
          </a:p>
        </p:txBody>
      </p:sp>
      <p:sp>
        <p:nvSpPr>
          <p:cNvPr id="3" name="2 Título"/>
          <p:cNvSpPr>
            <a:spLocks noGrp="1"/>
          </p:cNvSpPr>
          <p:nvPr>
            <p:ph type="title"/>
          </p:nvPr>
        </p:nvSpPr>
        <p:spPr/>
        <p:txBody>
          <a:bodyPr/>
          <a:lstStyle/>
          <a:p>
            <a:r>
              <a:rPr lang="es-HN" dirty="0" smtClean="0">
                <a:solidFill>
                  <a:srgbClr val="FF0000"/>
                </a:solidFill>
              </a:rPr>
              <a:t>Polisacáridos: </a:t>
            </a:r>
            <a:r>
              <a:rPr lang="es-HN" dirty="0" smtClean="0">
                <a:solidFill>
                  <a:srgbClr val="FFC000"/>
                </a:solidFill>
              </a:rPr>
              <a:t>Celulosa</a:t>
            </a:r>
            <a:endParaRPr lang="es-HN" dirty="0">
              <a:solidFill>
                <a:srgbClr val="FFC000"/>
              </a:solidFill>
            </a:endParaRPr>
          </a:p>
        </p:txBody>
      </p:sp>
      <p:pic>
        <p:nvPicPr>
          <p:cNvPr id="3074" name="Picture 2" descr="http://upload.wikimedia.org/wikipedia/commons/thumb/9/93/Wiatrak_zbo%C5%BCe_chmury.jpg/250px-Wiatrak_zbo%C5%BCe_chmu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3600400" cy="47525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ceibal.edu.uy/UserFiles/P0001/ODEA/ORIGINAL/celulosa.elp/hoja-tejido-fib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704" y="1052736"/>
            <a:ext cx="5478535" cy="547853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mongay.net/img/docs/madera/image0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68423"/>
            <a:ext cx="4010025"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11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additive="base">
                                        <p:cTn id="12" dur="500" fill="hold"/>
                                        <p:tgtEl>
                                          <p:spTgt spid="3076"/>
                                        </p:tgtEl>
                                        <p:attrNameLst>
                                          <p:attrName>ppt_x</p:attrName>
                                        </p:attrNameLst>
                                      </p:cBhvr>
                                      <p:tavLst>
                                        <p:tav tm="0">
                                          <p:val>
                                            <p:strVal val="#ppt_x"/>
                                          </p:val>
                                        </p:tav>
                                        <p:tav tm="100000">
                                          <p:val>
                                            <p:strVal val="#ppt_x"/>
                                          </p:val>
                                        </p:tav>
                                      </p:tavLst>
                                    </p:anim>
                                    <p:anim calcmode="lin" valueType="num">
                                      <p:cBhvr additive="base">
                                        <p:cTn id="13"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8"/>
                                        </p:tgtEl>
                                        <p:attrNameLst>
                                          <p:attrName>style.visibility</p:attrName>
                                        </p:attrNameLst>
                                      </p:cBhvr>
                                      <p:to>
                                        <p:strVal val="visible"/>
                                      </p:to>
                                    </p:set>
                                    <p:anim calcmode="lin" valueType="num">
                                      <p:cBhvr additive="base">
                                        <p:cTn id="18" dur="500" fill="hold"/>
                                        <p:tgtEl>
                                          <p:spTgt spid="3078"/>
                                        </p:tgtEl>
                                        <p:attrNameLst>
                                          <p:attrName>ppt_x</p:attrName>
                                        </p:attrNameLst>
                                      </p:cBhvr>
                                      <p:tavLst>
                                        <p:tav tm="0">
                                          <p:val>
                                            <p:strVal val="#ppt_x"/>
                                          </p:val>
                                        </p:tav>
                                        <p:tav tm="100000">
                                          <p:val>
                                            <p:strVal val="#ppt_x"/>
                                          </p:val>
                                        </p:tav>
                                      </p:tavLst>
                                    </p:anim>
                                    <p:anim calcmode="lin" valueType="num">
                                      <p:cBhvr additive="base">
                                        <p:cTn id="19"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HN" dirty="0" smtClean="0"/>
              <a:t>Conocido también como glucosamina</a:t>
            </a:r>
          </a:p>
          <a:p>
            <a:r>
              <a:rPr lang="es-HN" dirty="0" smtClean="0"/>
              <a:t>Es el componente principal  de los hongos, en el exoesqueleto de algunos artrópodos (insectos y crustáceos)</a:t>
            </a:r>
            <a:endParaRPr lang="es-HN" dirty="0"/>
          </a:p>
        </p:txBody>
      </p:sp>
      <p:sp>
        <p:nvSpPr>
          <p:cNvPr id="3" name="2 Título"/>
          <p:cNvSpPr>
            <a:spLocks noGrp="1"/>
          </p:cNvSpPr>
          <p:nvPr>
            <p:ph type="title"/>
          </p:nvPr>
        </p:nvSpPr>
        <p:spPr/>
        <p:txBody>
          <a:bodyPr/>
          <a:lstStyle/>
          <a:p>
            <a:r>
              <a:rPr lang="es-HN" dirty="0" err="1" smtClean="0">
                <a:solidFill>
                  <a:srgbClr val="FF0000"/>
                </a:solidFill>
              </a:rPr>
              <a:t>Polisacaridos:</a:t>
            </a:r>
            <a:r>
              <a:rPr lang="es-HN" dirty="0" err="1" smtClean="0">
                <a:solidFill>
                  <a:srgbClr val="FFC000"/>
                </a:solidFill>
              </a:rPr>
              <a:t>Quitina</a:t>
            </a:r>
            <a:endParaRPr lang="es-HN" dirty="0">
              <a:solidFill>
                <a:srgbClr val="FFC000"/>
              </a:solidFill>
            </a:endParaRPr>
          </a:p>
        </p:txBody>
      </p:sp>
      <p:pic>
        <p:nvPicPr>
          <p:cNvPr id="4100" name="Picture 4" descr="http://www.edigarnet.com/noticias/images/quitina_0311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920312"/>
            <a:ext cx="4644516" cy="309634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inti.gob.ar/noticiero/imagenes/nts_233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88" y="3002509"/>
            <a:ext cx="3946179" cy="295232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bp0.blogger.com/_kpfv-m6jvjw/SHD1OY8BKBI/AAAAAAAAAZQ/JaZhjDo4P90/s320/DSC028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7471" y="947921"/>
            <a:ext cx="3960440" cy="309634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tianshibolivia.files.wordpress.com/2011/02/chitosa200x2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4121696"/>
            <a:ext cx="273630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pastillasypildoras.com/fotos/pills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3476" y="3607135"/>
            <a:ext cx="25908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02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fade">
                                      <p:cBhvr>
                                        <p:cTn id="13" dur="500"/>
                                        <p:tgtEl>
                                          <p:spTgt spid="410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0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108"/>
                                        </p:tgtEl>
                                        <p:attrNameLst>
                                          <p:attrName>style.visibility</p:attrName>
                                        </p:attrNameLst>
                                      </p:cBhvr>
                                      <p:to>
                                        <p:strVal val="visible"/>
                                      </p:to>
                                    </p:set>
                                    <p:anim calcmode="lin" valueType="num">
                                      <p:cBhvr additive="base">
                                        <p:cTn id="22" dur="500" fill="hold"/>
                                        <p:tgtEl>
                                          <p:spTgt spid="4108"/>
                                        </p:tgtEl>
                                        <p:attrNameLst>
                                          <p:attrName>ppt_x</p:attrName>
                                        </p:attrNameLst>
                                      </p:cBhvr>
                                      <p:tavLst>
                                        <p:tav tm="0">
                                          <p:val>
                                            <p:strVal val="#ppt_x"/>
                                          </p:val>
                                        </p:tav>
                                        <p:tav tm="100000">
                                          <p:val>
                                            <p:strVal val="#ppt_x"/>
                                          </p:val>
                                        </p:tav>
                                      </p:tavLst>
                                    </p:anim>
                                    <p:anim calcmode="lin" valueType="num">
                                      <p:cBhvr additive="base">
                                        <p:cTn id="23" dur="500" fill="hold"/>
                                        <p:tgtEl>
                                          <p:spTgt spid="4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HN" dirty="0" smtClean="0"/>
              <a:t>LIPIDOS</a:t>
            </a:r>
            <a:endParaRPr lang="es-H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502" y="1628800"/>
            <a:ext cx="8343448" cy="3883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422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1268760"/>
            <a:ext cx="8435280" cy="5184576"/>
          </a:xfrm>
        </p:spPr>
        <p:txBody>
          <a:bodyPr>
            <a:normAutofit/>
          </a:bodyPr>
          <a:lstStyle/>
          <a:p>
            <a:r>
              <a:rPr lang="es-ES" dirty="0" smtClean="0"/>
              <a:t>Están </a:t>
            </a:r>
            <a:r>
              <a:rPr lang="es-ES" dirty="0"/>
              <a:t>compuestas principalmente </a:t>
            </a:r>
            <a:r>
              <a:rPr lang="es-ES" dirty="0" smtClean="0"/>
              <a:t>por C, H y en  menor medida O, </a:t>
            </a:r>
            <a:r>
              <a:rPr lang="es-ES" dirty="0"/>
              <a:t>también pueden contener P</a:t>
            </a:r>
            <a:r>
              <a:rPr lang="es-ES" dirty="0" smtClean="0"/>
              <a:t>, S </a:t>
            </a:r>
            <a:r>
              <a:rPr lang="es-ES" dirty="0"/>
              <a:t>y N</a:t>
            </a:r>
            <a:r>
              <a:rPr lang="es-ES" dirty="0" smtClean="0"/>
              <a:t>. </a:t>
            </a:r>
          </a:p>
          <a:p>
            <a:r>
              <a:rPr lang="es-ES" dirty="0"/>
              <a:t>T</a:t>
            </a:r>
            <a:r>
              <a:rPr lang="es-ES" dirty="0" smtClean="0"/>
              <a:t>ienen </a:t>
            </a:r>
            <a:r>
              <a:rPr lang="es-ES" dirty="0"/>
              <a:t>como </a:t>
            </a:r>
            <a:r>
              <a:rPr lang="es-ES" dirty="0" smtClean="0"/>
              <a:t>característica </a:t>
            </a:r>
            <a:r>
              <a:rPr lang="es-ES" dirty="0"/>
              <a:t>principal el ser </a:t>
            </a:r>
            <a:r>
              <a:rPr lang="es-ES" dirty="0" smtClean="0"/>
              <a:t>hidrófobas (insolubles </a:t>
            </a:r>
            <a:r>
              <a:rPr lang="es-ES" dirty="0"/>
              <a:t>en </a:t>
            </a:r>
            <a:r>
              <a:rPr lang="es-ES" dirty="0" smtClean="0"/>
              <a:t>agua)</a:t>
            </a:r>
          </a:p>
          <a:p>
            <a:r>
              <a:rPr lang="es-ES" dirty="0" smtClean="0"/>
              <a:t>Se disuelven en </a:t>
            </a:r>
            <a:r>
              <a:rPr lang="es-ES" dirty="0"/>
              <a:t>solventes orgánicos como la bencina, </a:t>
            </a:r>
            <a:r>
              <a:rPr lang="es-ES" dirty="0" smtClean="0"/>
              <a:t>alcohol</a:t>
            </a:r>
            <a:r>
              <a:rPr lang="es-ES" dirty="0"/>
              <a:t>, </a:t>
            </a:r>
            <a:r>
              <a:rPr lang="es-ES" dirty="0" smtClean="0"/>
              <a:t>benceno y cloroformo.</a:t>
            </a:r>
          </a:p>
          <a:p>
            <a:r>
              <a:rPr lang="es-ES" dirty="0" smtClean="0"/>
              <a:t>Se </a:t>
            </a:r>
            <a:r>
              <a:rPr lang="es-ES" dirty="0"/>
              <a:t>les llama incorrectamente grasas, ya que las grasas son sólo un tipo de lípidos procedentes de animales. </a:t>
            </a:r>
            <a:endParaRPr lang="es-ES" dirty="0" smtClean="0"/>
          </a:p>
        </p:txBody>
      </p:sp>
      <p:sp>
        <p:nvSpPr>
          <p:cNvPr id="3" name="2 Título"/>
          <p:cNvSpPr>
            <a:spLocks noGrp="1"/>
          </p:cNvSpPr>
          <p:nvPr>
            <p:ph type="title"/>
          </p:nvPr>
        </p:nvSpPr>
        <p:spPr>
          <a:xfrm>
            <a:off x="467544" y="188640"/>
            <a:ext cx="8229600" cy="1143000"/>
          </a:xfrm>
        </p:spPr>
        <p:txBody>
          <a:bodyPr/>
          <a:lstStyle/>
          <a:p>
            <a:pPr algn="ctr"/>
            <a:r>
              <a:rPr lang="es-ES" dirty="0" smtClean="0">
                <a:solidFill>
                  <a:schemeClr val="bg2">
                    <a:lumMod val="25000"/>
                  </a:schemeClr>
                </a:solidFill>
                <a:latin typeface="Arial Black" pitchFamily="34" charset="0"/>
              </a:rPr>
              <a:t>LÍPIDOS:</a:t>
            </a:r>
            <a:endParaRPr lang="es-HN" dirty="0">
              <a:solidFill>
                <a:schemeClr val="bg2">
                  <a:lumMod val="25000"/>
                </a:schemeClr>
              </a:solidFill>
              <a:latin typeface="Arial Black" pitchFamily="34" charset="0"/>
            </a:endParaRPr>
          </a:p>
        </p:txBody>
      </p:sp>
    </p:spTree>
    <p:extLst>
      <p:ext uri="{BB962C8B-B14F-4D97-AF65-F5344CB8AC3E}">
        <p14:creationId xmlns:p14="http://schemas.microsoft.com/office/powerpoint/2010/main" val="2741585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340768"/>
            <a:ext cx="8435280" cy="5188032"/>
          </a:xfrm>
        </p:spPr>
        <p:txBody>
          <a:bodyPr>
            <a:normAutofit fontScale="92500" lnSpcReduction="20000"/>
          </a:bodyPr>
          <a:lstStyle/>
          <a:p>
            <a:endParaRPr lang="es-HN" dirty="0" smtClean="0"/>
          </a:p>
          <a:p>
            <a:pPr marL="109728" indent="0">
              <a:lnSpc>
                <a:spcPct val="120000"/>
              </a:lnSpc>
              <a:buNone/>
            </a:pPr>
            <a:r>
              <a:rPr lang="es-HN" b="1" dirty="0" smtClean="0"/>
              <a:t>Importancia:</a:t>
            </a:r>
          </a:p>
          <a:p>
            <a:pPr>
              <a:lnSpc>
                <a:spcPct val="120000"/>
              </a:lnSpc>
            </a:pPr>
            <a:r>
              <a:rPr lang="es-HN" dirty="0" smtClean="0"/>
              <a:t>Son componentes estructurales de las membranas celulares</a:t>
            </a:r>
          </a:p>
          <a:p>
            <a:pPr>
              <a:lnSpc>
                <a:spcPct val="120000"/>
              </a:lnSpc>
            </a:pPr>
            <a:r>
              <a:rPr lang="es-HN" dirty="0" smtClean="0"/>
              <a:t>Algunos son hormonas (progesterona, testosterona, insulina y glucagón)</a:t>
            </a:r>
          </a:p>
          <a:p>
            <a:pPr marL="109728" indent="0">
              <a:lnSpc>
                <a:spcPct val="120000"/>
              </a:lnSpc>
              <a:buNone/>
            </a:pPr>
            <a:r>
              <a:rPr lang="es-HN" b="1" dirty="0" smtClean="0"/>
              <a:t>Clasificación:</a:t>
            </a:r>
          </a:p>
          <a:p>
            <a:pPr>
              <a:lnSpc>
                <a:spcPct val="120000"/>
              </a:lnSpc>
              <a:buFont typeface="Wingdings" pitchFamily="2" charset="2"/>
              <a:buChar char="Ø"/>
            </a:pPr>
            <a:r>
              <a:rPr lang="es-HN" b="1" dirty="0" smtClean="0">
                <a:solidFill>
                  <a:srgbClr val="FFC000"/>
                </a:solidFill>
                <a:effectLst>
                  <a:outerShdw blurRad="38100" dist="38100" dir="2700000" algn="tl">
                    <a:srgbClr val="000000">
                      <a:alpha val="43137"/>
                    </a:srgbClr>
                  </a:outerShdw>
                </a:effectLst>
              </a:rPr>
              <a:t>Grasas</a:t>
            </a:r>
          </a:p>
          <a:p>
            <a:pPr>
              <a:lnSpc>
                <a:spcPct val="120000"/>
              </a:lnSpc>
              <a:buFont typeface="Wingdings" pitchFamily="2" charset="2"/>
              <a:buChar char="Ø"/>
            </a:pPr>
            <a:r>
              <a:rPr lang="es-HN" b="1" dirty="0" smtClean="0">
                <a:solidFill>
                  <a:srgbClr val="FFC000"/>
                </a:solidFill>
                <a:effectLst>
                  <a:outerShdw blurRad="38100" dist="38100" dir="2700000" algn="tl">
                    <a:srgbClr val="000000">
                      <a:alpha val="43137"/>
                    </a:srgbClr>
                  </a:outerShdw>
                </a:effectLst>
              </a:rPr>
              <a:t>Fosfolípidos</a:t>
            </a:r>
          </a:p>
          <a:p>
            <a:pPr>
              <a:lnSpc>
                <a:spcPct val="120000"/>
              </a:lnSpc>
              <a:buFont typeface="Wingdings" pitchFamily="2" charset="2"/>
              <a:buChar char="Ø"/>
            </a:pPr>
            <a:r>
              <a:rPr lang="es-HN" b="1" dirty="0" smtClean="0">
                <a:solidFill>
                  <a:srgbClr val="FFC000"/>
                </a:solidFill>
                <a:effectLst>
                  <a:outerShdw blurRad="38100" dist="38100" dir="2700000" algn="tl">
                    <a:srgbClr val="000000">
                      <a:alpha val="43137"/>
                    </a:srgbClr>
                  </a:outerShdw>
                </a:effectLst>
              </a:rPr>
              <a:t>Carotenoides</a:t>
            </a:r>
          </a:p>
          <a:p>
            <a:pPr>
              <a:lnSpc>
                <a:spcPct val="120000"/>
              </a:lnSpc>
              <a:buFont typeface="Wingdings" pitchFamily="2" charset="2"/>
              <a:buChar char="Ø"/>
            </a:pPr>
            <a:r>
              <a:rPr lang="es-HN" b="1" dirty="0" smtClean="0">
                <a:solidFill>
                  <a:srgbClr val="FFC000"/>
                </a:solidFill>
                <a:effectLst>
                  <a:outerShdw blurRad="38100" dist="38100" dir="2700000" algn="tl">
                    <a:srgbClr val="000000">
                      <a:alpha val="43137"/>
                    </a:srgbClr>
                  </a:outerShdw>
                </a:effectLst>
              </a:rPr>
              <a:t>Esteroides </a:t>
            </a:r>
          </a:p>
          <a:p>
            <a:pPr>
              <a:lnSpc>
                <a:spcPct val="120000"/>
              </a:lnSpc>
              <a:buFont typeface="Wingdings" pitchFamily="2" charset="2"/>
              <a:buChar char="Ø"/>
            </a:pPr>
            <a:r>
              <a:rPr lang="es-HN" b="1" dirty="0">
                <a:solidFill>
                  <a:srgbClr val="FFC000"/>
                </a:solidFill>
                <a:effectLst>
                  <a:outerShdw blurRad="38100" dist="38100" dir="2700000" algn="tl">
                    <a:srgbClr val="000000">
                      <a:alpha val="43137"/>
                    </a:srgbClr>
                  </a:outerShdw>
                </a:effectLst>
              </a:rPr>
              <a:t>C</a:t>
            </a:r>
            <a:r>
              <a:rPr lang="es-HN" b="1" dirty="0" smtClean="0">
                <a:solidFill>
                  <a:srgbClr val="FFC000"/>
                </a:solidFill>
                <a:effectLst>
                  <a:outerShdw blurRad="38100" dist="38100" dir="2700000" algn="tl">
                    <a:srgbClr val="000000">
                      <a:alpha val="43137"/>
                    </a:srgbClr>
                  </a:outerShdw>
                </a:effectLst>
              </a:rPr>
              <a:t>eras</a:t>
            </a:r>
            <a:endParaRPr lang="es-HN" b="1" dirty="0">
              <a:solidFill>
                <a:srgbClr val="FFC000"/>
              </a:solidFill>
              <a:effectLst>
                <a:outerShdw blurRad="38100" dist="38100" dir="2700000" algn="tl">
                  <a:srgbClr val="000000">
                    <a:alpha val="43137"/>
                  </a:srgbClr>
                </a:outerShdw>
              </a:effectLst>
            </a:endParaRPr>
          </a:p>
        </p:txBody>
      </p:sp>
      <p:sp>
        <p:nvSpPr>
          <p:cNvPr id="3" name="2 Título"/>
          <p:cNvSpPr>
            <a:spLocks noGrp="1"/>
          </p:cNvSpPr>
          <p:nvPr>
            <p:ph type="title"/>
          </p:nvPr>
        </p:nvSpPr>
        <p:spPr/>
        <p:txBody>
          <a:bodyPr>
            <a:normAutofit fontScale="90000"/>
          </a:bodyPr>
          <a:lstStyle/>
          <a:p>
            <a:pPr algn="ctr"/>
            <a:r>
              <a:rPr lang="es-HN" dirty="0" smtClean="0"/>
              <a:t>IMPORTANCIA Y CLASIFICACION  DE LOS LIPIDOS</a:t>
            </a:r>
            <a:endParaRPr lang="es-HN" dirty="0"/>
          </a:p>
        </p:txBody>
      </p:sp>
    </p:spTree>
    <p:extLst>
      <p:ext uri="{BB962C8B-B14F-4D97-AF65-F5344CB8AC3E}">
        <p14:creationId xmlns:p14="http://schemas.microsoft.com/office/powerpoint/2010/main" val="2348405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HN" b="1" dirty="0" smtClean="0">
                <a:solidFill>
                  <a:srgbClr val="FFC000"/>
                </a:solidFill>
                <a:effectLst>
                  <a:outerShdw blurRad="38100" dist="38100" dir="2700000" algn="tl">
                    <a:srgbClr val="000000">
                      <a:alpha val="43137"/>
                    </a:srgbClr>
                  </a:outerShdw>
                </a:effectLst>
              </a:rPr>
              <a:t>Grasas neutras o triacilgliceroles </a:t>
            </a:r>
            <a:r>
              <a:rPr lang="es-HN" dirty="0" smtClean="0"/>
              <a:t>(grasas aceites y ceras):son una forma económica de almacenamiento de reservas de energía ya que cuando se metabolizan, liberan mas del doble de energía por gramos que los carbohidratos.</a:t>
            </a:r>
          </a:p>
          <a:p>
            <a:pPr marL="109728" indent="0">
              <a:buNone/>
            </a:pPr>
            <a:r>
              <a:rPr lang="es-HN" dirty="0" smtClean="0"/>
              <a:t>Una grasa neutra esta formada por:</a:t>
            </a:r>
          </a:p>
          <a:p>
            <a:pPr marL="109728" indent="0">
              <a:buNone/>
            </a:pPr>
            <a:r>
              <a:rPr lang="es-HN" sz="2500" b="1" dirty="0" smtClean="0"/>
              <a:t>Glicerol + </a:t>
            </a:r>
            <a:r>
              <a:rPr lang="es-HN" sz="2500" b="1" dirty="0"/>
              <a:t>á</a:t>
            </a:r>
            <a:r>
              <a:rPr lang="es-HN" sz="2500" b="1" dirty="0" smtClean="0"/>
              <a:t>cidos grasos </a:t>
            </a:r>
            <a:r>
              <a:rPr lang="es-HN" sz="2200" dirty="0" smtClean="0"/>
              <a:t>(saturados o insaturados.)</a:t>
            </a:r>
            <a:endParaRPr lang="es-HN" sz="2200" dirty="0"/>
          </a:p>
        </p:txBody>
      </p:sp>
      <p:sp>
        <p:nvSpPr>
          <p:cNvPr id="3" name="2 Título"/>
          <p:cNvSpPr>
            <a:spLocks noGrp="1"/>
          </p:cNvSpPr>
          <p:nvPr>
            <p:ph type="title"/>
          </p:nvPr>
        </p:nvSpPr>
        <p:spPr/>
        <p:txBody>
          <a:bodyPr>
            <a:normAutofit/>
          </a:bodyPr>
          <a:lstStyle/>
          <a:p>
            <a:r>
              <a:rPr lang="es-HN" dirty="0" smtClean="0">
                <a:solidFill>
                  <a:srgbClr val="FF0000"/>
                </a:solidFill>
              </a:rPr>
              <a:t>Lípidos simples:</a:t>
            </a:r>
            <a:endParaRPr lang="es-HN" dirty="0">
              <a:solidFill>
                <a:srgbClr val="FF0000"/>
              </a:solidFill>
            </a:endParaRPr>
          </a:p>
        </p:txBody>
      </p:sp>
    </p:spTree>
    <p:extLst>
      <p:ext uri="{BB962C8B-B14F-4D97-AF65-F5344CB8AC3E}">
        <p14:creationId xmlns:p14="http://schemas.microsoft.com/office/powerpoint/2010/main" val="2947797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10puntos.com/wp-content/uploads/2011/04/Gota_de_Agu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25"/>
            <a:ext cx="9144000" cy="6862919"/>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title"/>
          </p:nvPr>
        </p:nvSpPr>
        <p:spPr>
          <a:xfrm>
            <a:off x="457200" y="1484784"/>
            <a:ext cx="8229600" cy="1143000"/>
          </a:xfrm>
        </p:spPr>
        <p:txBody>
          <a:bodyPr>
            <a:noAutofit/>
          </a:bodyPr>
          <a:lstStyle/>
          <a:p>
            <a:pPr algn="ctr"/>
            <a:r>
              <a:rPr lang="es-HN" sz="7200" dirty="0" smtClean="0">
                <a:solidFill>
                  <a:schemeClr val="bg1"/>
                </a:solidFill>
                <a:latin typeface="Bradley Hand ITC" pitchFamily="66" charset="0"/>
              </a:rPr>
              <a:t>EL AGUA</a:t>
            </a:r>
            <a:endParaRPr lang="es-HN" sz="7200" dirty="0">
              <a:solidFill>
                <a:schemeClr val="bg1"/>
              </a:solidFill>
              <a:latin typeface="Bradley Hand ITC" pitchFamily="66" charset="0"/>
            </a:endParaRPr>
          </a:p>
        </p:txBody>
      </p:sp>
    </p:spTree>
    <p:extLst>
      <p:ext uri="{BB962C8B-B14F-4D97-AF65-F5344CB8AC3E}">
        <p14:creationId xmlns:p14="http://schemas.microsoft.com/office/powerpoint/2010/main" val="2637720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76672"/>
            <a:ext cx="8229600" cy="5976664"/>
          </a:xfrm>
        </p:spPr>
        <p:txBody>
          <a:bodyPr>
            <a:normAutofit/>
          </a:bodyPr>
          <a:lstStyle/>
          <a:p>
            <a:pPr marL="109728" indent="0">
              <a:buNone/>
            </a:pPr>
            <a:r>
              <a:rPr lang="es-HN" sz="2800" dirty="0"/>
              <a:t>Ejemplos de ácidos grasos</a:t>
            </a:r>
            <a:r>
              <a:rPr lang="es-HN" sz="2800" dirty="0" smtClean="0"/>
              <a:t>:</a:t>
            </a:r>
          </a:p>
          <a:p>
            <a:pPr marL="109728" indent="0">
              <a:buNone/>
            </a:pPr>
            <a:endParaRPr lang="es-HN" sz="2800" dirty="0" smtClean="0"/>
          </a:p>
          <a:p>
            <a:r>
              <a:rPr lang="es-HN" sz="2400" b="1" dirty="0" smtClean="0">
                <a:solidFill>
                  <a:srgbClr val="0070C0"/>
                </a:solidFill>
                <a:effectLst>
                  <a:outerShdw blurRad="38100" dist="38100" dir="2700000" algn="tl">
                    <a:srgbClr val="000000">
                      <a:alpha val="43137"/>
                    </a:srgbClr>
                  </a:outerShdw>
                </a:effectLst>
              </a:rPr>
              <a:t>A.G</a:t>
            </a:r>
            <a:r>
              <a:rPr lang="es-HN" sz="2400" b="1" dirty="0">
                <a:solidFill>
                  <a:srgbClr val="0070C0"/>
                </a:solidFill>
                <a:effectLst>
                  <a:outerShdw blurRad="38100" dist="38100" dir="2700000" algn="tl">
                    <a:srgbClr val="000000">
                      <a:alpha val="43137"/>
                    </a:srgbClr>
                  </a:outerShdw>
                </a:effectLst>
              </a:rPr>
              <a:t>. </a:t>
            </a:r>
            <a:r>
              <a:rPr lang="es-HN" sz="2400" b="1" dirty="0" smtClean="0">
                <a:solidFill>
                  <a:srgbClr val="0070C0"/>
                </a:solidFill>
                <a:effectLst>
                  <a:outerShdw blurRad="38100" dist="38100" dir="2700000" algn="tl">
                    <a:srgbClr val="000000">
                      <a:alpha val="43137"/>
                    </a:srgbClr>
                  </a:outerShdw>
                </a:effectLst>
              </a:rPr>
              <a:t>saturado</a:t>
            </a:r>
            <a:r>
              <a:rPr lang="es-HN" sz="2400" dirty="0" smtClean="0">
                <a:solidFill>
                  <a:srgbClr val="0070C0"/>
                </a:solidFill>
              </a:rPr>
              <a:t>: </a:t>
            </a:r>
            <a:r>
              <a:rPr lang="es-HN" sz="2400" dirty="0" smtClean="0"/>
              <a:t>Acido butírico: presente en la mantequilla rancia, </a:t>
            </a:r>
            <a:r>
              <a:rPr lang="es-HN" sz="2400" dirty="0" err="1" smtClean="0"/>
              <a:t>tieden</a:t>
            </a:r>
            <a:r>
              <a:rPr lang="es-HN" sz="2400" dirty="0" smtClean="0"/>
              <a:t> </a:t>
            </a:r>
            <a:r>
              <a:rPr lang="es-HN" sz="2400" dirty="0"/>
              <a:t>a ser </a:t>
            </a:r>
            <a:r>
              <a:rPr lang="es-HN" sz="2400" b="1" dirty="0"/>
              <a:t>sólidas</a:t>
            </a:r>
            <a:r>
              <a:rPr lang="es-HN" sz="2400" dirty="0"/>
              <a:t> a </a:t>
            </a:r>
            <a:r>
              <a:rPr lang="es-HN" sz="2400" dirty="0" err="1"/>
              <a:t>T°</a:t>
            </a:r>
            <a:r>
              <a:rPr lang="es-HN" sz="2400" dirty="0"/>
              <a:t> ambiente.</a:t>
            </a:r>
            <a:endParaRPr lang="es-HN" sz="2400" dirty="0" smtClean="0"/>
          </a:p>
          <a:p>
            <a:r>
              <a:rPr lang="es-HN" sz="2400" b="1" dirty="0" smtClean="0">
                <a:solidFill>
                  <a:srgbClr val="0070C0"/>
                </a:solidFill>
              </a:rPr>
              <a:t>A.G</a:t>
            </a:r>
            <a:r>
              <a:rPr lang="es-HN" sz="2400" b="1" dirty="0">
                <a:solidFill>
                  <a:srgbClr val="0070C0"/>
                </a:solidFill>
              </a:rPr>
              <a:t>. </a:t>
            </a:r>
            <a:r>
              <a:rPr lang="es-HN" sz="2400" b="1" dirty="0" smtClean="0">
                <a:solidFill>
                  <a:srgbClr val="0070C0"/>
                </a:solidFill>
              </a:rPr>
              <a:t>insaturado</a:t>
            </a:r>
            <a:r>
              <a:rPr lang="es-HN" sz="2400" dirty="0" smtClean="0">
                <a:solidFill>
                  <a:srgbClr val="0070C0"/>
                </a:solidFill>
              </a:rPr>
              <a:t>: </a:t>
            </a:r>
            <a:r>
              <a:rPr lang="es-HN" sz="2400" dirty="0" smtClean="0"/>
              <a:t>Acido oleico : es el ácido graso de distribución más amplia en la naturaleza, se encuentra en la mayoría de grasa animales y vegetales, </a:t>
            </a:r>
            <a:r>
              <a:rPr lang="es-HN" sz="2400" b="1" dirty="0"/>
              <a:t>son </a:t>
            </a:r>
            <a:r>
              <a:rPr lang="es-HN" sz="2400" b="1" dirty="0" err="1"/>
              <a:t>liquidos</a:t>
            </a:r>
            <a:r>
              <a:rPr lang="es-HN" sz="2400" b="1" dirty="0"/>
              <a:t> a </a:t>
            </a:r>
            <a:r>
              <a:rPr lang="es-HN" sz="2400" b="1" dirty="0" err="1"/>
              <a:t>T°</a:t>
            </a:r>
            <a:r>
              <a:rPr lang="es-HN" sz="2400" b="1" dirty="0"/>
              <a:t> ambiente</a:t>
            </a:r>
          </a:p>
          <a:p>
            <a:endParaRPr lang="es-HN" sz="2400" dirty="0" smtClean="0"/>
          </a:p>
          <a:p>
            <a:r>
              <a:rPr lang="es-HN" sz="2400" dirty="0" smtClean="0"/>
              <a:t>En la industria  los ácidos grasos insaturados son hidrogenados para formar ácidos grasos </a:t>
            </a:r>
            <a:r>
              <a:rPr lang="es-HN" sz="2400" dirty="0" err="1" smtClean="0"/>
              <a:t>trans</a:t>
            </a:r>
            <a:r>
              <a:rPr lang="es-HN" sz="2400" dirty="0" smtClean="0"/>
              <a:t> (con la finalidad de hacer las grasa mas sólidas a </a:t>
            </a:r>
            <a:r>
              <a:rPr lang="es-HN" sz="2400" dirty="0" err="1" smtClean="0"/>
              <a:t>T°</a:t>
            </a:r>
            <a:r>
              <a:rPr lang="es-HN" sz="2400" dirty="0" smtClean="0"/>
              <a:t> ambiente), </a:t>
            </a:r>
            <a:r>
              <a:rPr lang="es-HN" sz="2400" dirty="0" err="1" smtClean="0"/>
              <a:t>haciendolos</a:t>
            </a:r>
            <a:r>
              <a:rPr lang="es-HN" sz="2400" dirty="0" smtClean="0"/>
              <a:t> perjudiciales para la salud</a:t>
            </a:r>
            <a:endParaRPr lang="es-HN" dirty="0"/>
          </a:p>
        </p:txBody>
      </p:sp>
    </p:spTree>
    <p:extLst>
      <p:ext uri="{BB962C8B-B14F-4D97-AF65-F5344CB8AC3E}">
        <p14:creationId xmlns:p14="http://schemas.microsoft.com/office/powerpoint/2010/main" val="141616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980728"/>
            <a:ext cx="8229600" cy="4525963"/>
          </a:xfrm>
        </p:spPr>
        <p:txBody>
          <a:bodyPr/>
          <a:lstStyle/>
          <a:p>
            <a:pPr marL="109728" indent="0">
              <a:buNone/>
            </a:pPr>
            <a:r>
              <a:rPr lang="es-HN" b="1" dirty="0" smtClean="0"/>
              <a:t>Requerimientos alimenticios: </a:t>
            </a:r>
          </a:p>
          <a:p>
            <a:r>
              <a:rPr lang="es-HN" dirty="0" smtClean="0"/>
              <a:t>Los ácidos grasos insaturados (</a:t>
            </a:r>
            <a:r>
              <a:rPr lang="es-HN" dirty="0" err="1" smtClean="0"/>
              <a:t>linoléico</a:t>
            </a:r>
            <a:r>
              <a:rPr lang="es-HN" dirty="0" smtClean="0"/>
              <a:t> y araquidónico) son nutrientes esenciales que deben obtenerse de los alimentos ya que el cuerpo no los produce.(se encuentra en semillas como cacahuate y linaza)</a:t>
            </a:r>
          </a:p>
          <a:p>
            <a:pPr marL="109728" indent="0">
              <a:buNone/>
            </a:pPr>
            <a:endParaRPr lang="es-HN" dirty="0" smtClean="0"/>
          </a:p>
          <a:p>
            <a:r>
              <a:rPr lang="es-HN" dirty="0" smtClean="0"/>
              <a:t>No hay requerimiento alimenticio de ácidos grasos saturados. (se encuentra en el coco, y todas las grasa animales)</a:t>
            </a:r>
            <a:endParaRPr lang="es-HN" dirty="0"/>
          </a:p>
        </p:txBody>
      </p:sp>
    </p:spTree>
    <p:extLst>
      <p:ext uri="{BB962C8B-B14F-4D97-AF65-F5344CB8AC3E}">
        <p14:creationId xmlns:p14="http://schemas.microsoft.com/office/powerpoint/2010/main" val="3338957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marL="109728" indent="0">
              <a:buNone/>
            </a:pPr>
            <a:r>
              <a:rPr lang="es-HN" sz="3200" b="1" dirty="0" smtClean="0">
                <a:solidFill>
                  <a:srgbClr val="FFC000"/>
                </a:solidFill>
                <a:effectLst>
                  <a:outerShdw blurRad="38100" dist="38100" dir="2700000" algn="tl">
                    <a:srgbClr val="000000">
                      <a:alpha val="43137"/>
                    </a:srgbClr>
                  </a:outerShdw>
                </a:effectLst>
              </a:rPr>
              <a:t>FOSFOLIPIDOS:</a:t>
            </a:r>
          </a:p>
          <a:p>
            <a:pPr marL="109728" indent="0">
              <a:buNone/>
            </a:pPr>
            <a:endParaRPr lang="es-HN" dirty="0"/>
          </a:p>
          <a:p>
            <a:r>
              <a:rPr lang="es-HN" dirty="0" smtClean="0"/>
              <a:t>Están formados por una porción lipídica y un grupo fosfato  nitrogenado .</a:t>
            </a:r>
          </a:p>
          <a:p>
            <a:r>
              <a:rPr lang="es-HN" dirty="0" smtClean="0"/>
              <a:t>Son </a:t>
            </a:r>
            <a:r>
              <a:rPr lang="es-HN" dirty="0" err="1" smtClean="0"/>
              <a:t>anfipáticas</a:t>
            </a:r>
            <a:r>
              <a:rPr lang="es-HN" dirty="0" smtClean="0"/>
              <a:t>:</a:t>
            </a:r>
          </a:p>
          <a:p>
            <a:r>
              <a:rPr lang="es-HN" dirty="0" smtClean="0"/>
              <a:t>Extremo hidrófilo o polar (soluble en agua) </a:t>
            </a:r>
          </a:p>
          <a:p>
            <a:r>
              <a:rPr lang="es-HN" dirty="0" smtClean="0"/>
              <a:t>Extremo hidrófobo o no polar (insoluble en agua)</a:t>
            </a:r>
          </a:p>
          <a:p>
            <a:pPr marL="109728" indent="0">
              <a:buNone/>
            </a:pPr>
            <a:r>
              <a:rPr lang="es-HN" dirty="0" smtClean="0"/>
              <a:t>Ej. </a:t>
            </a:r>
            <a:r>
              <a:rPr lang="es-HN" dirty="0" err="1" smtClean="0"/>
              <a:t>Leticina</a:t>
            </a:r>
            <a:r>
              <a:rPr lang="es-HN" dirty="0" smtClean="0"/>
              <a:t> :presente en las membranas celulares.</a:t>
            </a:r>
            <a:endParaRPr lang="es-HN" dirty="0"/>
          </a:p>
        </p:txBody>
      </p:sp>
      <p:sp>
        <p:nvSpPr>
          <p:cNvPr id="3" name="2 Título"/>
          <p:cNvSpPr>
            <a:spLocks noGrp="1"/>
          </p:cNvSpPr>
          <p:nvPr>
            <p:ph type="title"/>
          </p:nvPr>
        </p:nvSpPr>
        <p:spPr/>
        <p:txBody>
          <a:bodyPr>
            <a:normAutofit/>
          </a:bodyPr>
          <a:lstStyle/>
          <a:p>
            <a:r>
              <a:rPr lang="es-HN" dirty="0" smtClean="0">
                <a:solidFill>
                  <a:srgbClr val="FF0000"/>
                </a:solidFill>
              </a:rPr>
              <a:t>Lípidos Compuestos: </a:t>
            </a:r>
            <a:endParaRPr lang="es-HN" dirty="0">
              <a:solidFill>
                <a:srgbClr val="FF0000"/>
              </a:solidFill>
            </a:endParaRPr>
          </a:p>
        </p:txBody>
      </p:sp>
    </p:spTree>
    <p:extLst>
      <p:ext uri="{BB962C8B-B14F-4D97-AF65-F5344CB8AC3E}">
        <p14:creationId xmlns:p14="http://schemas.microsoft.com/office/powerpoint/2010/main" val="2761634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HN" b="1" dirty="0" smtClean="0">
                <a:solidFill>
                  <a:srgbClr val="FFC000"/>
                </a:solidFill>
                <a:effectLst>
                  <a:outerShdw blurRad="38100" dist="38100" dir="2700000" algn="tl">
                    <a:srgbClr val="000000">
                      <a:alpha val="43137"/>
                    </a:srgbClr>
                  </a:outerShdw>
                </a:effectLst>
              </a:rPr>
              <a:t>Carotenoides</a:t>
            </a:r>
          </a:p>
          <a:p>
            <a:endParaRPr lang="es-HN" b="1" dirty="0">
              <a:solidFill>
                <a:srgbClr val="FFC000"/>
              </a:solidFill>
              <a:effectLst>
                <a:outerShdw blurRad="38100" dist="38100" dir="2700000" algn="tl">
                  <a:srgbClr val="000000">
                    <a:alpha val="43137"/>
                  </a:srgbClr>
                </a:outerShdw>
              </a:effectLst>
            </a:endParaRPr>
          </a:p>
          <a:p>
            <a:r>
              <a:rPr lang="es-HN" b="1" dirty="0" smtClean="0">
                <a:solidFill>
                  <a:srgbClr val="FFC000"/>
                </a:solidFill>
                <a:effectLst>
                  <a:outerShdw blurRad="38100" dist="38100" dir="2700000" algn="tl">
                    <a:srgbClr val="000000">
                      <a:alpha val="43137"/>
                    </a:srgbClr>
                  </a:outerShdw>
                </a:effectLst>
              </a:rPr>
              <a:t>Esteroides</a:t>
            </a:r>
            <a:endParaRPr lang="es-HN" dirty="0" smtClean="0"/>
          </a:p>
          <a:p>
            <a:endParaRPr lang="es-HN" b="1" dirty="0" smtClean="0">
              <a:solidFill>
                <a:srgbClr val="FFC000"/>
              </a:solidFill>
              <a:effectLst>
                <a:outerShdw blurRad="38100" dist="38100" dir="2700000" algn="tl">
                  <a:srgbClr val="000000">
                    <a:alpha val="43137"/>
                  </a:srgbClr>
                </a:outerShdw>
              </a:effectLst>
            </a:endParaRPr>
          </a:p>
          <a:p>
            <a:r>
              <a:rPr lang="es-HN" b="1" dirty="0" smtClean="0">
                <a:solidFill>
                  <a:srgbClr val="FFC000"/>
                </a:solidFill>
                <a:effectLst>
                  <a:outerShdw blurRad="38100" dist="38100" dir="2700000" algn="tl">
                    <a:srgbClr val="000000">
                      <a:alpha val="43137"/>
                    </a:srgbClr>
                  </a:outerShdw>
                </a:effectLst>
              </a:rPr>
              <a:t>Vitaminas liposolubles: </a:t>
            </a:r>
            <a:r>
              <a:rPr lang="es-HN" dirty="0" smtClean="0"/>
              <a:t>(A,D,E,K)</a:t>
            </a:r>
            <a:endParaRPr lang="es-HN" dirty="0"/>
          </a:p>
        </p:txBody>
      </p:sp>
      <p:sp>
        <p:nvSpPr>
          <p:cNvPr id="3" name="2 Título"/>
          <p:cNvSpPr>
            <a:spLocks noGrp="1"/>
          </p:cNvSpPr>
          <p:nvPr>
            <p:ph type="title"/>
          </p:nvPr>
        </p:nvSpPr>
        <p:spPr/>
        <p:txBody>
          <a:bodyPr>
            <a:normAutofit/>
          </a:bodyPr>
          <a:lstStyle/>
          <a:p>
            <a:r>
              <a:rPr lang="es-HN" dirty="0" smtClean="0">
                <a:solidFill>
                  <a:srgbClr val="FF0000"/>
                </a:solidFill>
              </a:rPr>
              <a:t>Lípidos Asociados:</a:t>
            </a:r>
            <a:endParaRPr lang="es-HN" dirty="0">
              <a:solidFill>
                <a:srgbClr val="FF0000"/>
              </a:solidFill>
            </a:endParaRPr>
          </a:p>
        </p:txBody>
      </p:sp>
    </p:spTree>
    <p:extLst>
      <p:ext uri="{BB962C8B-B14F-4D97-AF65-F5344CB8AC3E}">
        <p14:creationId xmlns:p14="http://schemas.microsoft.com/office/powerpoint/2010/main" val="1101794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5116024"/>
          </a:xfrm>
        </p:spPr>
        <p:txBody>
          <a:bodyPr>
            <a:normAutofit/>
          </a:bodyPr>
          <a:lstStyle/>
          <a:p>
            <a:r>
              <a:rPr lang="es-HN" dirty="0" smtClean="0"/>
              <a:t>Son pigmentos responsables del color rojo, anaranjado y amarillo en las frutas y verduras.</a:t>
            </a:r>
          </a:p>
          <a:p>
            <a:endParaRPr lang="es-HN" dirty="0" smtClean="0"/>
          </a:p>
          <a:p>
            <a:r>
              <a:rPr lang="es-HN" dirty="0" smtClean="0"/>
              <a:t>La mayoría de los animales convierten los carotenoides como vitamina A y luego en </a:t>
            </a:r>
            <a:r>
              <a:rPr lang="es-HN" dirty="0" err="1" smtClean="0"/>
              <a:t>retinol</a:t>
            </a:r>
            <a:r>
              <a:rPr lang="es-HN" dirty="0" smtClean="0"/>
              <a:t> (pigmento visual) utilizado ´para la recepción de la luz.</a:t>
            </a:r>
            <a:endParaRPr lang="es-HN" dirty="0"/>
          </a:p>
        </p:txBody>
      </p:sp>
      <p:sp>
        <p:nvSpPr>
          <p:cNvPr id="3" name="2 Título"/>
          <p:cNvSpPr>
            <a:spLocks noGrp="1"/>
          </p:cNvSpPr>
          <p:nvPr>
            <p:ph type="title"/>
          </p:nvPr>
        </p:nvSpPr>
        <p:spPr/>
        <p:txBody>
          <a:bodyPr/>
          <a:lstStyle/>
          <a:p>
            <a:r>
              <a:rPr lang="es-HN" dirty="0" smtClean="0">
                <a:solidFill>
                  <a:srgbClr val="FFC000"/>
                </a:solidFill>
              </a:rPr>
              <a:t>Carotenoides:</a:t>
            </a:r>
            <a:endParaRPr lang="es-HN" dirty="0">
              <a:solidFill>
                <a:srgbClr val="FFC000"/>
              </a:solidFill>
            </a:endParaRPr>
          </a:p>
        </p:txBody>
      </p:sp>
    </p:spTree>
    <p:extLst>
      <p:ext uri="{BB962C8B-B14F-4D97-AF65-F5344CB8AC3E}">
        <p14:creationId xmlns:p14="http://schemas.microsoft.com/office/powerpoint/2010/main" val="567450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96752"/>
            <a:ext cx="8229600" cy="5188032"/>
          </a:xfrm>
        </p:spPr>
        <p:txBody>
          <a:bodyPr>
            <a:normAutofit fontScale="92500"/>
          </a:bodyPr>
          <a:lstStyle/>
          <a:p>
            <a:r>
              <a:rPr lang="es-HN" dirty="0" smtClean="0"/>
              <a:t>Son moléculas complejas con átomos de carbono dispuestos en 4 anillos unidos entre si. Ej. </a:t>
            </a:r>
          </a:p>
          <a:p>
            <a:r>
              <a:rPr lang="es-HN" dirty="0" smtClean="0"/>
              <a:t>Colesterol componente estructural esencial de la membranas celulares animales, pero </a:t>
            </a:r>
            <a:r>
              <a:rPr lang="es-HN" sz="2400" dirty="0" smtClean="0"/>
              <a:t> el exceso en la sangre  forma placas en las paredes arteriales que aumentan el riesgo de enfermedades cardiovasculares</a:t>
            </a:r>
          </a:p>
          <a:p>
            <a:r>
              <a:rPr lang="es-HN" dirty="0" smtClean="0"/>
              <a:t>Sales biliares ayudan a que sea posible la absorción de grasa en el cuerpo.</a:t>
            </a:r>
          </a:p>
          <a:p>
            <a:r>
              <a:rPr lang="es-HN" dirty="0" smtClean="0"/>
              <a:t>Las hormonas esteroides ayudan a regular el metabolismo  de diversos animales. (estrógeno y testosterona: responsables de las características sexuales secundarias)</a:t>
            </a:r>
          </a:p>
        </p:txBody>
      </p:sp>
      <p:sp>
        <p:nvSpPr>
          <p:cNvPr id="3" name="2 Título"/>
          <p:cNvSpPr>
            <a:spLocks noGrp="1"/>
          </p:cNvSpPr>
          <p:nvPr>
            <p:ph type="title"/>
          </p:nvPr>
        </p:nvSpPr>
        <p:spPr/>
        <p:txBody>
          <a:bodyPr/>
          <a:lstStyle/>
          <a:p>
            <a:r>
              <a:rPr lang="es-HN" dirty="0" smtClean="0">
                <a:solidFill>
                  <a:srgbClr val="FFC000"/>
                </a:solidFill>
              </a:rPr>
              <a:t>Esteroides</a:t>
            </a:r>
            <a:endParaRPr lang="es-HN" dirty="0">
              <a:solidFill>
                <a:srgbClr val="FFC000"/>
              </a:solidFill>
            </a:endParaRPr>
          </a:p>
        </p:txBody>
      </p:sp>
    </p:spTree>
    <p:extLst>
      <p:ext uri="{BB962C8B-B14F-4D97-AF65-F5344CB8AC3E}">
        <p14:creationId xmlns:p14="http://schemas.microsoft.com/office/powerpoint/2010/main" val="530846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 dirty="0" smtClean="0"/>
              <a:t>Están formados por C, H, O y N, </a:t>
            </a:r>
            <a:r>
              <a:rPr lang="es-ES" dirty="0"/>
              <a:t>y casi todas poseen también </a:t>
            </a:r>
            <a:r>
              <a:rPr lang="es-ES" dirty="0" smtClean="0"/>
              <a:t>azufre.</a:t>
            </a:r>
          </a:p>
          <a:p>
            <a:endParaRPr lang="es-ES" dirty="0" smtClean="0"/>
          </a:p>
          <a:p>
            <a:r>
              <a:rPr lang="es-ES" dirty="0" smtClean="0"/>
              <a:t>Son </a:t>
            </a:r>
            <a:r>
              <a:rPr lang="es-ES" dirty="0" err="1"/>
              <a:t>biomoléculas</a:t>
            </a:r>
            <a:r>
              <a:rPr lang="es-ES" dirty="0"/>
              <a:t> formadas por cadenas lineales de </a:t>
            </a:r>
            <a:r>
              <a:rPr lang="es-ES" dirty="0" smtClean="0"/>
              <a:t>aminoácidos, unidos por enlaces peptídicos.</a:t>
            </a:r>
          </a:p>
          <a:p>
            <a:endParaRPr lang="es-ES" dirty="0" smtClean="0"/>
          </a:p>
          <a:p>
            <a:r>
              <a:rPr lang="es-ES" dirty="0" smtClean="0"/>
              <a:t>Son compuestos básicos de la estructura de la célula y tejidos. </a:t>
            </a:r>
          </a:p>
        </p:txBody>
      </p:sp>
      <p:sp>
        <p:nvSpPr>
          <p:cNvPr id="3" name="2 Título"/>
          <p:cNvSpPr>
            <a:spLocks noGrp="1"/>
          </p:cNvSpPr>
          <p:nvPr>
            <p:ph type="title"/>
          </p:nvPr>
        </p:nvSpPr>
        <p:spPr/>
        <p:txBody>
          <a:bodyPr/>
          <a:lstStyle/>
          <a:p>
            <a:pPr algn="ctr"/>
            <a:r>
              <a:rPr lang="es-HN" dirty="0" smtClean="0">
                <a:solidFill>
                  <a:schemeClr val="accent1">
                    <a:lumMod val="50000"/>
                  </a:schemeClr>
                </a:solidFill>
                <a:latin typeface="Arial Black" pitchFamily="34" charset="0"/>
              </a:rPr>
              <a:t>PROTEINAS</a:t>
            </a:r>
            <a:endParaRPr lang="es-HN" dirty="0">
              <a:solidFill>
                <a:schemeClr val="accent1">
                  <a:lumMod val="50000"/>
                </a:schemeClr>
              </a:solidFill>
              <a:latin typeface="Arial Black" pitchFamily="34" charset="0"/>
            </a:endParaRPr>
          </a:p>
        </p:txBody>
      </p:sp>
    </p:spTree>
    <p:extLst>
      <p:ext uri="{BB962C8B-B14F-4D97-AF65-F5344CB8AC3E}">
        <p14:creationId xmlns:p14="http://schemas.microsoft.com/office/powerpoint/2010/main" val="2192343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80728"/>
            <a:ext cx="8229600" cy="5544616"/>
          </a:xfrm>
        </p:spPr>
        <p:txBody>
          <a:bodyPr>
            <a:normAutofit fontScale="70000" lnSpcReduction="20000"/>
          </a:bodyPr>
          <a:lstStyle/>
          <a:p>
            <a:pPr marL="109728" indent="0">
              <a:buNone/>
            </a:pPr>
            <a:endParaRPr lang="es-ES" dirty="0"/>
          </a:p>
          <a:p>
            <a:r>
              <a:rPr lang="es-ES" dirty="0" smtClean="0"/>
              <a:t>Enzimas</a:t>
            </a:r>
            <a:r>
              <a:rPr lang="es-ES" dirty="0"/>
              <a:t>, catalizadores de reacciones químicas en organismos </a:t>
            </a:r>
            <a:r>
              <a:rPr lang="es-ES" dirty="0" smtClean="0"/>
              <a:t>vivientes</a:t>
            </a:r>
          </a:p>
          <a:p>
            <a:endParaRPr lang="es-ES" dirty="0"/>
          </a:p>
          <a:p>
            <a:r>
              <a:rPr lang="es-ES" dirty="0"/>
              <a:t>Muchas hormonas, reguladores de actividades </a:t>
            </a:r>
            <a:r>
              <a:rPr lang="es-ES" dirty="0" smtClean="0"/>
              <a:t>celulares</a:t>
            </a:r>
          </a:p>
          <a:p>
            <a:endParaRPr lang="es-ES" dirty="0"/>
          </a:p>
          <a:p>
            <a:r>
              <a:rPr lang="es-ES" dirty="0"/>
              <a:t>La hemoglobina y otras moléculas con funciones de transporte en la </a:t>
            </a:r>
            <a:r>
              <a:rPr lang="es-ES" dirty="0" smtClean="0"/>
              <a:t>sangre</a:t>
            </a:r>
          </a:p>
          <a:p>
            <a:endParaRPr lang="es-ES" dirty="0"/>
          </a:p>
          <a:p>
            <a:r>
              <a:rPr lang="es-ES" dirty="0"/>
              <a:t>Los anticuerpos, encargados de acciones de defensa natural contra infecciones o agentes </a:t>
            </a:r>
            <a:r>
              <a:rPr lang="es-ES" dirty="0" smtClean="0"/>
              <a:t>patógenos</a:t>
            </a:r>
          </a:p>
          <a:p>
            <a:endParaRPr lang="es-ES" dirty="0"/>
          </a:p>
          <a:p>
            <a:r>
              <a:rPr lang="es-ES" dirty="0" smtClean="0"/>
              <a:t>La </a:t>
            </a:r>
            <a:r>
              <a:rPr lang="es-ES" dirty="0"/>
              <a:t>actina y la </a:t>
            </a:r>
            <a:r>
              <a:rPr lang="es-ES" dirty="0" err="1"/>
              <a:t>miosina</a:t>
            </a:r>
            <a:r>
              <a:rPr lang="es-ES" dirty="0"/>
              <a:t>, responsables finales del acortamiento del músculo durante la </a:t>
            </a:r>
            <a:r>
              <a:rPr lang="es-ES" dirty="0" smtClean="0"/>
              <a:t>contracción</a:t>
            </a:r>
          </a:p>
          <a:p>
            <a:endParaRPr lang="es-ES" dirty="0"/>
          </a:p>
          <a:p>
            <a:r>
              <a:rPr lang="es-ES" dirty="0"/>
              <a:t>El colágeno, integrante de fibras altamente resistentes en tejidos de sostén</a:t>
            </a:r>
            <a:r>
              <a:rPr lang="es-ES" dirty="0" smtClean="0"/>
              <a:t>.</a:t>
            </a:r>
          </a:p>
          <a:p>
            <a:endParaRPr lang="es-ES" dirty="0"/>
          </a:p>
          <a:p>
            <a:r>
              <a:rPr lang="es-ES" dirty="0"/>
              <a:t>Funciones de reserva. Como la ovoalbúmina en el huevo, o la caseína de la leche.</a:t>
            </a:r>
          </a:p>
          <a:p>
            <a:endParaRPr lang="es-HN" dirty="0"/>
          </a:p>
        </p:txBody>
      </p:sp>
      <p:sp>
        <p:nvSpPr>
          <p:cNvPr id="3" name="2 Título"/>
          <p:cNvSpPr>
            <a:spLocks noGrp="1"/>
          </p:cNvSpPr>
          <p:nvPr>
            <p:ph type="title"/>
          </p:nvPr>
        </p:nvSpPr>
        <p:spPr>
          <a:xfrm>
            <a:off x="467544" y="34944"/>
            <a:ext cx="8229600" cy="1143000"/>
          </a:xfrm>
        </p:spPr>
        <p:txBody>
          <a:bodyPr>
            <a:normAutofit/>
          </a:bodyPr>
          <a:lstStyle/>
          <a:p>
            <a:r>
              <a:rPr lang="es-HN" sz="3200" dirty="0" smtClean="0"/>
              <a:t>Funciones de las proteínas</a:t>
            </a:r>
            <a:endParaRPr lang="es-HN" sz="3200" dirty="0"/>
          </a:p>
        </p:txBody>
      </p:sp>
    </p:spTree>
    <p:extLst>
      <p:ext uri="{BB962C8B-B14F-4D97-AF65-F5344CB8AC3E}">
        <p14:creationId xmlns:p14="http://schemas.microsoft.com/office/powerpoint/2010/main" val="1699351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HN" sz="2400" dirty="0" smtClean="0"/>
              <a:t>Son unidades que forman a las proteínas.</a:t>
            </a:r>
          </a:p>
          <a:p>
            <a:r>
              <a:rPr lang="es-HN" sz="2400" dirty="0" smtClean="0"/>
              <a:t>Están formados por una molécula que contiene en un extremo el grupo funcional amino (-NH2) y un grupo funciona carboxilo (-COOH).</a:t>
            </a:r>
          </a:p>
          <a:p>
            <a:r>
              <a:rPr lang="es-HN" sz="2400" dirty="0" smtClean="0"/>
              <a:t>Sirven como amortiguadores y pueden resistir cambios de alcalinidad o acidez</a:t>
            </a:r>
            <a:endParaRPr lang="es-HN" sz="2400" dirty="0"/>
          </a:p>
        </p:txBody>
      </p:sp>
      <p:sp>
        <p:nvSpPr>
          <p:cNvPr id="3" name="2 Título"/>
          <p:cNvSpPr>
            <a:spLocks noGrp="1"/>
          </p:cNvSpPr>
          <p:nvPr>
            <p:ph type="title"/>
          </p:nvPr>
        </p:nvSpPr>
        <p:spPr/>
        <p:txBody>
          <a:bodyPr/>
          <a:lstStyle/>
          <a:p>
            <a:r>
              <a:rPr lang="es-HN" dirty="0" err="1" smtClean="0"/>
              <a:t>Aminoacidos</a:t>
            </a:r>
            <a:endParaRPr lang="es-HN" dirty="0"/>
          </a:p>
        </p:txBody>
      </p:sp>
      <p:pic>
        <p:nvPicPr>
          <p:cNvPr id="1028" name="Picture 4" descr="http://www.virtual.unal.edu.co/cursos/ciencias/2000024/images/biomoleculas/aminoacid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44824"/>
            <a:ext cx="6120680" cy="410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97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HN" dirty="0" smtClean="0"/>
              <a:t>El grupo radical (-R) representa la parte de la </a:t>
            </a:r>
            <a:r>
              <a:rPr lang="es-HN" dirty="0" err="1" smtClean="0"/>
              <a:t>molecula</a:t>
            </a:r>
            <a:r>
              <a:rPr lang="es-HN" dirty="0" smtClean="0"/>
              <a:t> que diferencia a los diferentes </a:t>
            </a:r>
            <a:r>
              <a:rPr lang="es-HN" dirty="0" err="1" smtClean="0"/>
              <a:t>aminoacidos</a:t>
            </a:r>
            <a:r>
              <a:rPr lang="es-HN" dirty="0" smtClean="0"/>
              <a:t>.</a:t>
            </a:r>
          </a:p>
          <a:p>
            <a:r>
              <a:rPr lang="es-HN" dirty="0" smtClean="0"/>
              <a:t>Ej. Si un átomo de H sustituye al radical (-R) el </a:t>
            </a:r>
            <a:r>
              <a:rPr lang="es-HN" dirty="0" err="1" smtClean="0"/>
              <a:t>aminoacido</a:t>
            </a:r>
            <a:r>
              <a:rPr lang="es-HN" dirty="0" smtClean="0"/>
              <a:t> se llama glicina.</a:t>
            </a:r>
          </a:p>
          <a:p>
            <a:r>
              <a:rPr lang="es-HN" dirty="0" smtClean="0"/>
              <a:t>Si la (-R) se sustituye por el grupo metilo      (-CH3) el </a:t>
            </a:r>
            <a:r>
              <a:rPr lang="es-HN" dirty="0" err="1" smtClean="0"/>
              <a:t>aminoacido</a:t>
            </a:r>
            <a:r>
              <a:rPr lang="es-HN" dirty="0" smtClean="0"/>
              <a:t> es la </a:t>
            </a:r>
            <a:r>
              <a:rPr lang="es-HN" dirty="0" err="1" smtClean="0"/>
              <a:t>Alanina</a:t>
            </a:r>
            <a:endParaRPr lang="es-HN" dirty="0"/>
          </a:p>
        </p:txBody>
      </p:sp>
    </p:spTree>
    <p:extLst>
      <p:ext uri="{BB962C8B-B14F-4D97-AF65-F5344CB8AC3E}">
        <p14:creationId xmlns:p14="http://schemas.microsoft.com/office/powerpoint/2010/main" val="198232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nny7989.wikispaces.com/file/view/000385110.png/170955129/0003851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1341" y="692695"/>
            <a:ext cx="3736792" cy="511427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749860" y="2564904"/>
            <a:ext cx="4680520" cy="3416320"/>
          </a:xfrm>
          <a:prstGeom prst="rect">
            <a:avLst/>
          </a:prstGeom>
          <a:noFill/>
        </p:spPr>
        <p:txBody>
          <a:bodyPr wrap="square" rtlCol="0">
            <a:spAutoFit/>
          </a:bodyPr>
          <a:lstStyle/>
          <a:p>
            <a:pPr marL="342900" indent="-342900">
              <a:buFont typeface="Arial" pitchFamily="34" charset="0"/>
              <a:buChar char="•"/>
            </a:pPr>
            <a:r>
              <a:rPr lang="es-HN" sz="2400" dirty="0" smtClean="0"/>
              <a:t>Es el mayor componente de los seres vivos.</a:t>
            </a:r>
          </a:p>
          <a:p>
            <a:pPr marL="342900" indent="-342900">
              <a:buFont typeface="Arial" pitchFamily="34" charset="0"/>
              <a:buChar char="•"/>
            </a:pPr>
            <a:r>
              <a:rPr lang="es-HN" sz="2400" dirty="0" smtClean="0"/>
              <a:t>El cuerpo esta formado entre el 65 y 70% de agua basado en el peso.</a:t>
            </a:r>
          </a:p>
          <a:p>
            <a:pPr marL="342900" indent="-342900">
              <a:buFont typeface="Arial" pitchFamily="34" charset="0"/>
              <a:buChar char="•"/>
            </a:pPr>
            <a:r>
              <a:rPr lang="es-HN" sz="2400" dirty="0" smtClean="0"/>
              <a:t>En algunas plantas y animales marinos como la medusa el  95%  de su peso es agua</a:t>
            </a:r>
            <a:endParaRPr lang="es-HN" sz="2400" dirty="0"/>
          </a:p>
        </p:txBody>
      </p:sp>
      <p:pic>
        <p:nvPicPr>
          <p:cNvPr id="3076" name="Picture 4" descr="http://1.bp.blogspot.com/-AQ5gm-b5JOY/Tjgw-KYQwhI/AAAAAAAAA9A/FI7rUc_IFxs/s1600/medu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3" y="19247"/>
            <a:ext cx="1728192" cy="218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307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HN"/>
          </a:p>
        </p:txBody>
      </p:sp>
      <p:pic>
        <p:nvPicPr>
          <p:cNvPr id="2050" name="Picture 2" descr="http://www.virtual.unal.edu.co/cursos/ciencias/2000024/images/biomoleculas/radical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92696"/>
            <a:ext cx="7728377" cy="580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178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517946"/>
            <a:ext cx="8229600" cy="5863382"/>
          </a:xfrm>
        </p:spPr>
        <p:txBody>
          <a:bodyPr>
            <a:normAutofit/>
          </a:bodyPr>
          <a:lstStyle/>
          <a:p>
            <a:r>
              <a:rPr lang="es-HN" b="1" dirty="0" err="1" smtClean="0"/>
              <a:t>Dipeptido</a:t>
            </a:r>
            <a:r>
              <a:rPr lang="es-HN" b="1" dirty="0" smtClean="0"/>
              <a:t>: </a:t>
            </a:r>
            <a:r>
              <a:rPr lang="es-HN" dirty="0" smtClean="0"/>
              <a:t>unión de dos aa. que se unen químicamente liberando una molécula de agua ej.</a:t>
            </a:r>
          </a:p>
          <a:p>
            <a:endParaRPr lang="es-HN" dirty="0"/>
          </a:p>
          <a:p>
            <a:endParaRPr lang="es-HN" dirty="0" smtClean="0"/>
          </a:p>
          <a:p>
            <a:endParaRPr lang="es-HN" dirty="0"/>
          </a:p>
          <a:p>
            <a:endParaRPr lang="es-HN" dirty="0" smtClean="0"/>
          </a:p>
          <a:p>
            <a:endParaRPr lang="es-HN" dirty="0"/>
          </a:p>
          <a:p>
            <a:endParaRPr lang="es-HN" dirty="0" smtClean="0"/>
          </a:p>
          <a:p>
            <a:endParaRPr lang="es-HN" dirty="0"/>
          </a:p>
          <a:p>
            <a:r>
              <a:rPr lang="es-HN" dirty="0" smtClean="0"/>
              <a:t> </a:t>
            </a:r>
            <a:r>
              <a:rPr lang="es-HN" b="1" dirty="0" err="1"/>
              <a:t>Polipeptidos</a:t>
            </a:r>
            <a:r>
              <a:rPr lang="es-HN" dirty="0"/>
              <a:t>: Son cadenas largas de péptidos (</a:t>
            </a:r>
            <a:r>
              <a:rPr lang="es-HN" dirty="0" err="1"/>
              <a:t>aa</a:t>
            </a:r>
            <a:r>
              <a:rPr lang="es-HN" dirty="0" smtClean="0"/>
              <a:t>).una proteína consta de una o mas cadenas </a:t>
            </a:r>
            <a:r>
              <a:rPr lang="es-HN" dirty="0" err="1" smtClean="0"/>
              <a:t>polipeptidicas</a:t>
            </a:r>
            <a:r>
              <a:rPr lang="es-HN" dirty="0" smtClean="0"/>
              <a:t>.</a:t>
            </a:r>
            <a:endParaRPr lang="es-HN" dirty="0"/>
          </a:p>
          <a:p>
            <a:endParaRPr lang="es-HN" dirty="0" smtClean="0"/>
          </a:p>
          <a:p>
            <a:endParaRPr lang="es-HN" dirty="0"/>
          </a:p>
        </p:txBody>
      </p:sp>
      <p:pic>
        <p:nvPicPr>
          <p:cNvPr id="3074" name="Picture 2" descr="http://bibliotecadigital.ilce.edu.mx/sites/ciencia/volumen2/ciencia3/072/imgs/tequ12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634" y="1988840"/>
            <a:ext cx="8344531" cy="2304256"/>
          </a:xfrm>
          <a:prstGeom prst="rect">
            <a:avLst/>
          </a:prstGeom>
          <a:noFill/>
          <a:extLst>
            <a:ext uri="{909E8E84-426E-40DD-AFC4-6F175D3DCCD1}">
              <a14:hiddenFill xmlns:a14="http://schemas.microsoft.com/office/drawing/2010/main">
                <a:solidFill>
                  <a:srgbClr val="FFFFFF"/>
                </a:solidFill>
              </a14:hiddenFill>
            </a:ext>
          </a:extLst>
        </p:spPr>
      </p:pic>
      <p:sp>
        <p:nvSpPr>
          <p:cNvPr id="4" name="3 Elipse"/>
          <p:cNvSpPr/>
          <p:nvPr/>
        </p:nvSpPr>
        <p:spPr>
          <a:xfrm>
            <a:off x="2538473" y="2348880"/>
            <a:ext cx="648072"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6" name="5 Elipse"/>
          <p:cNvSpPr/>
          <p:nvPr/>
        </p:nvSpPr>
        <p:spPr>
          <a:xfrm>
            <a:off x="251520" y="2276872"/>
            <a:ext cx="648072"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Tree>
    <p:extLst>
      <p:ext uri="{BB962C8B-B14F-4D97-AF65-F5344CB8AC3E}">
        <p14:creationId xmlns:p14="http://schemas.microsoft.com/office/powerpoint/2010/main" val="2349485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HN" dirty="0" smtClean="0"/>
              <a:t>Las plantas sintetizan </a:t>
            </a:r>
            <a:r>
              <a:rPr lang="es-HN" dirty="0" err="1" smtClean="0"/>
              <a:t>aa</a:t>
            </a:r>
            <a:r>
              <a:rPr lang="es-HN" dirty="0" smtClean="0"/>
              <a:t> a partir de sustancias simples.</a:t>
            </a:r>
          </a:p>
          <a:p>
            <a:r>
              <a:rPr lang="es-HN" dirty="0" smtClean="0"/>
              <a:t>Los animales superiores pueden sintetizar </a:t>
            </a:r>
            <a:r>
              <a:rPr lang="es-HN" dirty="0" err="1" smtClean="0"/>
              <a:t>aa</a:t>
            </a:r>
            <a:r>
              <a:rPr lang="es-HN" dirty="0" smtClean="0"/>
              <a:t> no esenciales (glicina, </a:t>
            </a:r>
            <a:r>
              <a:rPr lang="es-HN" dirty="0" err="1" smtClean="0"/>
              <a:t>alanina</a:t>
            </a:r>
            <a:r>
              <a:rPr lang="es-HN" dirty="0" smtClean="0"/>
              <a:t>, tiroxina) mientras que otros </a:t>
            </a:r>
            <a:r>
              <a:rPr lang="es-HN" dirty="0" err="1" smtClean="0"/>
              <a:t>aa</a:t>
            </a:r>
            <a:r>
              <a:rPr lang="es-HN" dirty="0" smtClean="0"/>
              <a:t> no pueden ser fabricados por los organismo por lo que se conocen como </a:t>
            </a:r>
            <a:r>
              <a:rPr lang="es-HN" dirty="0" err="1" smtClean="0"/>
              <a:t>aa</a:t>
            </a:r>
            <a:r>
              <a:rPr lang="es-HN" dirty="0" smtClean="0"/>
              <a:t> esenciales como: fenilalanina, lisina, leucina, isoleucina. Por lo que son obtenidos a través de la dieta alimenticia</a:t>
            </a:r>
            <a:endParaRPr lang="es-HN" dirty="0"/>
          </a:p>
        </p:txBody>
      </p:sp>
      <p:sp>
        <p:nvSpPr>
          <p:cNvPr id="3" name="2 Título"/>
          <p:cNvSpPr>
            <a:spLocks noGrp="1"/>
          </p:cNvSpPr>
          <p:nvPr>
            <p:ph type="title"/>
          </p:nvPr>
        </p:nvSpPr>
        <p:spPr/>
        <p:txBody>
          <a:bodyPr>
            <a:normAutofit fontScale="90000"/>
          </a:bodyPr>
          <a:lstStyle/>
          <a:p>
            <a:r>
              <a:rPr lang="es-HN" dirty="0" err="1"/>
              <a:t>a</a:t>
            </a:r>
            <a:r>
              <a:rPr lang="es-HN" dirty="0" err="1" smtClean="0"/>
              <a:t>a</a:t>
            </a:r>
            <a:r>
              <a:rPr lang="es-HN" dirty="0" smtClean="0"/>
              <a:t> no esenciales y </a:t>
            </a:r>
            <a:r>
              <a:rPr lang="es-HN" dirty="0" err="1" smtClean="0"/>
              <a:t>aa</a:t>
            </a:r>
            <a:r>
              <a:rPr lang="es-HN" dirty="0" smtClean="0"/>
              <a:t> esenciales</a:t>
            </a:r>
            <a:endParaRPr lang="es-HN" dirty="0"/>
          </a:p>
        </p:txBody>
      </p:sp>
    </p:spTree>
    <p:extLst>
      <p:ext uri="{BB962C8B-B14F-4D97-AF65-F5344CB8AC3E}">
        <p14:creationId xmlns:p14="http://schemas.microsoft.com/office/powerpoint/2010/main" val="39751228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5116024"/>
          </a:xfrm>
        </p:spPr>
        <p:txBody>
          <a:bodyPr>
            <a:normAutofit/>
          </a:bodyPr>
          <a:lstStyle/>
          <a:p>
            <a:r>
              <a:rPr lang="es-HN" dirty="0" smtClean="0"/>
              <a:t>Todas las proteínas son tridimensionales y se clasifican según su forma o nivel de organización estructural.</a:t>
            </a:r>
          </a:p>
          <a:p>
            <a:pPr marL="109728" indent="0">
              <a:buNone/>
            </a:pPr>
            <a:r>
              <a:rPr lang="es-HN" dirty="0" smtClean="0">
                <a:solidFill>
                  <a:srgbClr val="FF0000"/>
                </a:solidFill>
              </a:rPr>
              <a:t> </a:t>
            </a:r>
            <a:r>
              <a:rPr lang="es-ES" b="1" dirty="0">
                <a:solidFill>
                  <a:srgbClr val="FF0000"/>
                </a:solidFill>
              </a:rPr>
              <a:t>Según su forma</a:t>
            </a:r>
          </a:p>
          <a:p>
            <a:r>
              <a:rPr lang="es-ES" i="1" dirty="0" smtClean="0">
                <a:solidFill>
                  <a:srgbClr val="FFC000"/>
                </a:solidFill>
              </a:rPr>
              <a:t>Fibrosas</a:t>
            </a:r>
            <a:endParaRPr lang="es-ES" dirty="0" smtClean="0"/>
          </a:p>
          <a:p>
            <a:pPr marL="109728" indent="0">
              <a:buNone/>
            </a:pPr>
            <a:r>
              <a:rPr lang="es-ES" i="1" dirty="0" smtClean="0">
                <a:solidFill>
                  <a:srgbClr val="FFC000"/>
                </a:solidFill>
              </a:rPr>
              <a:t>Globulares</a:t>
            </a:r>
            <a:endParaRPr lang="es-ES" dirty="0" smtClean="0"/>
          </a:p>
          <a:p>
            <a:pPr marL="109728" indent="0">
              <a:buNone/>
            </a:pPr>
            <a:r>
              <a:rPr lang="es-ES" i="1" dirty="0" smtClean="0">
                <a:solidFill>
                  <a:srgbClr val="FFC000"/>
                </a:solidFill>
              </a:rPr>
              <a:t>Mixtas</a:t>
            </a:r>
          </a:p>
          <a:p>
            <a:pPr marL="109728" indent="0">
              <a:buNone/>
            </a:pPr>
            <a:r>
              <a:rPr lang="es-ES" dirty="0" smtClean="0"/>
              <a:t>La forma de la proteína está estrechamente ligada con su función</a:t>
            </a:r>
            <a:endParaRPr lang="es-HN" dirty="0"/>
          </a:p>
        </p:txBody>
      </p:sp>
      <p:sp>
        <p:nvSpPr>
          <p:cNvPr id="3" name="2 Título"/>
          <p:cNvSpPr>
            <a:spLocks noGrp="1"/>
          </p:cNvSpPr>
          <p:nvPr>
            <p:ph type="title"/>
          </p:nvPr>
        </p:nvSpPr>
        <p:spPr/>
        <p:txBody>
          <a:bodyPr>
            <a:normAutofit/>
          </a:bodyPr>
          <a:lstStyle/>
          <a:p>
            <a:pPr algn="r"/>
            <a:r>
              <a:rPr lang="es-HN" sz="3200" dirty="0" smtClean="0">
                <a:solidFill>
                  <a:srgbClr val="C00000"/>
                </a:solidFill>
              </a:rPr>
              <a:t>Estructura de las proteínas</a:t>
            </a:r>
            <a:endParaRPr lang="es-HN" sz="3200" dirty="0">
              <a:solidFill>
                <a:srgbClr val="C00000"/>
              </a:solidFill>
            </a:endParaRPr>
          </a:p>
        </p:txBody>
      </p:sp>
      <p:pic>
        <p:nvPicPr>
          <p:cNvPr id="4098" name="Picture 2" descr="http://upload.wikimedia.org/wikipedia/commons/thumb/6/60/Myoglobin.png/220px-Myoglobi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127">
            <a:off x="1120337" y="216084"/>
            <a:ext cx="1215203" cy="1342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334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80728"/>
            <a:ext cx="8229600" cy="5026563"/>
          </a:xfrm>
        </p:spPr>
        <p:txBody>
          <a:bodyPr/>
          <a:lstStyle/>
          <a:p>
            <a:pPr marL="109728" indent="0">
              <a:buNone/>
            </a:pPr>
            <a:r>
              <a:rPr lang="es-ES" b="1" dirty="0"/>
              <a:t>Según su </a:t>
            </a:r>
            <a:r>
              <a:rPr lang="es-ES" b="1" dirty="0" smtClean="0"/>
              <a:t>nivel de organización estructural:</a:t>
            </a:r>
          </a:p>
          <a:p>
            <a:pPr marL="109728" indent="0">
              <a:buNone/>
            </a:pPr>
            <a:endParaRPr lang="es-ES" b="1" dirty="0" smtClean="0"/>
          </a:p>
          <a:p>
            <a:pPr marL="109728" indent="0">
              <a:buNone/>
            </a:pPr>
            <a:r>
              <a:rPr lang="es-ES" b="1" dirty="0" smtClean="0">
                <a:solidFill>
                  <a:srgbClr val="FFC000"/>
                </a:solidFill>
                <a:effectLst>
                  <a:outerShdw blurRad="38100" dist="38100" dir="2700000" algn="tl">
                    <a:srgbClr val="000000">
                      <a:alpha val="43137"/>
                    </a:srgbClr>
                  </a:outerShdw>
                </a:effectLst>
              </a:rPr>
              <a:t>Proteínas primaria: </a:t>
            </a:r>
            <a:r>
              <a:rPr lang="es-ES" dirty="0" smtClean="0"/>
              <a:t>son aquellos a las cuales se les ha determinado la secuencia de aa. en la cadena de polipétidos  </a:t>
            </a:r>
          </a:p>
          <a:p>
            <a:pPr marL="109728" indent="0">
              <a:buNone/>
            </a:pPr>
            <a:r>
              <a:rPr lang="es-ES" dirty="0"/>
              <a:t>E</a:t>
            </a:r>
            <a:r>
              <a:rPr lang="es-ES" dirty="0" smtClean="0"/>
              <a:t>j. Insulina, proteína  secretada por el páncreas para regula la [ ] de azúcar en la sangre, contiene 51 aa.</a:t>
            </a:r>
          </a:p>
          <a:p>
            <a:pPr marL="109728" indent="0">
              <a:buNone/>
            </a:pPr>
            <a:endParaRPr lang="es-ES" b="1" dirty="0" smtClean="0"/>
          </a:p>
          <a:p>
            <a:pPr marL="109728" indent="0">
              <a:buNone/>
            </a:pPr>
            <a:endParaRPr lang="es-ES" b="1" dirty="0"/>
          </a:p>
        </p:txBody>
      </p:sp>
      <p:pic>
        <p:nvPicPr>
          <p:cNvPr id="5122" name="Picture 2" descr="http://upload.wikimedia.org/wikipedia/commons/thumb/d/d6/Enlpep2.jpg/300px-Enlpep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883" y="5013176"/>
            <a:ext cx="6253309"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096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64704"/>
            <a:ext cx="8229600" cy="5242587"/>
          </a:xfrm>
        </p:spPr>
        <p:txBody>
          <a:bodyPr/>
          <a:lstStyle/>
          <a:p>
            <a:r>
              <a:rPr lang="es-HN" b="1" dirty="0" smtClean="0">
                <a:solidFill>
                  <a:srgbClr val="FFC000"/>
                </a:solidFill>
                <a:effectLst>
                  <a:outerShdw blurRad="38100" dist="38100" dir="2700000" algn="tl">
                    <a:srgbClr val="000000">
                      <a:alpha val="43137"/>
                    </a:srgbClr>
                  </a:outerShdw>
                </a:effectLst>
              </a:rPr>
              <a:t>Proteínas Secundarias: </a:t>
            </a:r>
            <a:r>
              <a:rPr lang="es-HN" dirty="0" smtClean="0"/>
              <a:t>forman cadenas </a:t>
            </a:r>
            <a:r>
              <a:rPr lang="es-HN" dirty="0" err="1" smtClean="0"/>
              <a:t>polipeptídicas</a:t>
            </a:r>
            <a:r>
              <a:rPr lang="es-HN" dirty="0" smtClean="0"/>
              <a:t> plegadas que adoptan formas </a:t>
            </a:r>
            <a:r>
              <a:rPr lang="es-HN" dirty="0" err="1" smtClean="0"/>
              <a:t>espiraladas</a:t>
            </a:r>
            <a:r>
              <a:rPr lang="es-HN" dirty="0" smtClean="0"/>
              <a:t> para dar una estructura tridimensional (hélice) la cual mantienen por puentes de hidrogeno, formando las proteínas fibrosas como las proteínas en el cabello, la lana, piel, uñas y la seda.</a:t>
            </a:r>
          </a:p>
          <a:p>
            <a:endParaRPr lang="es-HN" dirty="0" smtClean="0"/>
          </a:p>
          <a:p>
            <a:r>
              <a:rPr lang="es-HN" b="1" dirty="0" smtClean="0">
                <a:solidFill>
                  <a:srgbClr val="FFC000"/>
                </a:solidFill>
                <a:effectLst>
                  <a:outerShdw blurRad="38100" dist="38100" dir="2700000" algn="tl">
                    <a:srgbClr val="000000">
                      <a:alpha val="43137"/>
                    </a:srgbClr>
                  </a:outerShdw>
                </a:effectLst>
              </a:rPr>
              <a:t>Proteínas Terciarias:  </a:t>
            </a:r>
            <a:r>
              <a:rPr lang="es-HN" dirty="0" smtClean="0"/>
              <a:t>es el desdoblamiento  de la cadena de péptidos sobre si misma para formar proteínas globulares. Ejemplo: mioglobina</a:t>
            </a:r>
          </a:p>
        </p:txBody>
      </p:sp>
    </p:spTree>
    <p:extLst>
      <p:ext uri="{BB962C8B-B14F-4D97-AF65-F5344CB8AC3E}">
        <p14:creationId xmlns:p14="http://schemas.microsoft.com/office/powerpoint/2010/main" val="2288246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692696"/>
            <a:ext cx="7776864" cy="3354765"/>
          </a:xfrm>
          <a:prstGeom prst="rect">
            <a:avLst/>
          </a:prstGeom>
        </p:spPr>
        <p:txBody>
          <a:bodyPr wrap="square">
            <a:spAutoFit/>
          </a:bodyPr>
          <a:lstStyle/>
          <a:p>
            <a:r>
              <a:rPr lang="es-HN" sz="2800" b="1" dirty="0" smtClean="0">
                <a:solidFill>
                  <a:srgbClr val="FFC000"/>
                </a:solidFill>
                <a:effectLst>
                  <a:outerShdw blurRad="38100" dist="38100" dir="2700000" algn="tl">
                    <a:srgbClr val="000000">
                      <a:alpha val="43137"/>
                    </a:srgbClr>
                  </a:outerShdw>
                </a:effectLst>
              </a:rPr>
              <a:t>Proteínas Cuaternarias: </a:t>
            </a:r>
            <a:r>
              <a:rPr lang="es-HN" sz="2800" dirty="0"/>
              <a:t>está representada por el acoplamiento de varias cadenas </a:t>
            </a:r>
            <a:r>
              <a:rPr lang="es-HN" sz="2800" dirty="0" err="1"/>
              <a:t>polipeptídicas</a:t>
            </a:r>
            <a:r>
              <a:rPr lang="es-HN" sz="2800" dirty="0"/>
              <a:t>, iguales o diferentes, con estructuras </a:t>
            </a:r>
            <a:r>
              <a:rPr lang="es-HN" sz="2800" dirty="0" smtClean="0"/>
              <a:t>terciarias </a:t>
            </a:r>
            <a:r>
              <a:rPr lang="es-HN" sz="2800" dirty="0"/>
              <a:t>que quedan </a:t>
            </a:r>
            <a:r>
              <a:rPr lang="es-HN" sz="2800" dirty="0" err="1"/>
              <a:t>autoensambladas</a:t>
            </a:r>
            <a:r>
              <a:rPr lang="es-HN" sz="2800" dirty="0"/>
              <a:t> por enlaces </a:t>
            </a:r>
            <a:r>
              <a:rPr lang="es-HN" sz="2800" dirty="0" smtClean="0"/>
              <a:t>débiles, ej. </a:t>
            </a:r>
            <a:r>
              <a:rPr lang="es-HN" sz="2400" dirty="0" smtClean="0"/>
              <a:t>La hemoglobina, proteína de los glóbulos rojos encargada del transporte de O2 en la sangre conteniendo moléculas de hierro.</a:t>
            </a:r>
          </a:p>
        </p:txBody>
      </p:sp>
    </p:spTree>
    <p:extLst>
      <p:ext uri="{BB962C8B-B14F-4D97-AF65-F5344CB8AC3E}">
        <p14:creationId xmlns:p14="http://schemas.microsoft.com/office/powerpoint/2010/main" val="27136194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tml.rincondelvago.com/000688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
            <a:ext cx="3401564"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7194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HN" sz="2800" dirty="0"/>
              <a:t>Las proteínas presentan una disposición característica en condiciones fisiológicas, pero si se cambian estas condiciones como temperatura, pH, etc. pierde la conformación y su función, proceso denominado </a:t>
            </a:r>
            <a:r>
              <a:rPr lang="es-HN" sz="2800" b="1" dirty="0"/>
              <a:t>desnaturalización. </a:t>
            </a:r>
          </a:p>
          <a:p>
            <a:endParaRPr lang="es-HN" dirty="0"/>
          </a:p>
        </p:txBody>
      </p:sp>
    </p:spTree>
    <p:extLst>
      <p:ext uri="{BB962C8B-B14F-4D97-AF65-F5344CB8AC3E}">
        <p14:creationId xmlns:p14="http://schemas.microsoft.com/office/powerpoint/2010/main" val="3180046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332656"/>
            <a:ext cx="8229600" cy="6525344"/>
          </a:xfrm>
        </p:spPr>
        <p:txBody>
          <a:bodyPr>
            <a:normAutofit fontScale="92500" lnSpcReduction="20000"/>
          </a:bodyPr>
          <a:lstStyle/>
          <a:p>
            <a:pPr marL="109728" indent="0">
              <a:buNone/>
            </a:pPr>
            <a:r>
              <a:rPr lang="es-HN" dirty="0" smtClean="0"/>
              <a:t>Fuentes de proteínas </a:t>
            </a:r>
          </a:p>
          <a:p>
            <a:r>
              <a:rPr lang="es-HN" dirty="0" smtClean="0"/>
              <a:t>incluyen </a:t>
            </a:r>
            <a:r>
              <a:rPr lang="es-HN" dirty="0"/>
              <a:t>carne, huevos, soja, granos, legumbres y productos lácteos tales como queso o yogurt</a:t>
            </a:r>
            <a:r>
              <a:rPr lang="es-HN" dirty="0" smtClean="0"/>
              <a:t>.</a:t>
            </a:r>
          </a:p>
          <a:p>
            <a:r>
              <a:rPr lang="es-HN" dirty="0" smtClean="0"/>
              <a:t> </a:t>
            </a:r>
            <a:r>
              <a:rPr lang="es-HN" dirty="0"/>
              <a:t>Las fuentes animales de proteínas poseen los 20 aminoácidos. </a:t>
            </a:r>
            <a:endParaRPr lang="es-HN" dirty="0" smtClean="0"/>
          </a:p>
          <a:p>
            <a:r>
              <a:rPr lang="es-HN" dirty="0" smtClean="0"/>
              <a:t>Las </a:t>
            </a:r>
            <a:r>
              <a:rPr lang="es-HN" dirty="0"/>
              <a:t>fuentes vegetales son deficientes en aminoácidos y se dice que sus proteínas son incompletas. </a:t>
            </a:r>
            <a:r>
              <a:rPr lang="es-HN" dirty="0" smtClean="0"/>
              <a:t>Ejemplo </a:t>
            </a:r>
            <a:r>
              <a:rPr lang="es-HN" dirty="0"/>
              <a:t>la mayoría de las legumbres típicamente carecen de cuatro aminoácidos incluyendo el aminoácido esencial metionina, mientras los granos carecen de dos, tres o cuatro aminoácidos incluyendo el aminoácido esencial lisina. </a:t>
            </a:r>
            <a:endParaRPr lang="es-HN" dirty="0" smtClean="0"/>
          </a:p>
          <a:p>
            <a:r>
              <a:rPr lang="es-HN" dirty="0" smtClean="0"/>
              <a:t>Aquellas </a:t>
            </a:r>
            <a:r>
              <a:rPr lang="es-HN" dirty="0"/>
              <a:t>personas que tienen una dieta vegetariana, existe la opción de complementar la ingesta de proteínas de productos vegetales con diferentes tipos de aminoácidos para contrarrestar la falta de algún aminoácido componente.</a:t>
            </a:r>
            <a:br>
              <a:rPr lang="es-HN" dirty="0"/>
            </a:br>
            <a:endParaRPr lang="es-HN" dirty="0"/>
          </a:p>
        </p:txBody>
      </p:sp>
    </p:spTree>
    <p:extLst>
      <p:ext uri="{BB962C8B-B14F-4D97-AF65-F5344CB8AC3E}">
        <p14:creationId xmlns:p14="http://schemas.microsoft.com/office/powerpoint/2010/main" val="1778690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p:txBody>
          <a:bodyPr>
            <a:normAutofit fontScale="92500"/>
          </a:bodyPr>
          <a:lstStyle/>
          <a:p>
            <a:r>
              <a:rPr lang="es-ES" dirty="0"/>
              <a:t>Los </a:t>
            </a:r>
            <a:r>
              <a:rPr lang="es-ES" b="1" dirty="0"/>
              <a:t>compuestos orgánicos</a:t>
            </a:r>
            <a:r>
              <a:rPr lang="es-ES" dirty="0"/>
              <a:t> son </a:t>
            </a:r>
            <a:r>
              <a:rPr lang="es-ES" dirty="0" smtClean="0"/>
              <a:t>formados por elementos unidos mediante  </a:t>
            </a:r>
            <a:r>
              <a:rPr lang="es-ES" dirty="0"/>
              <a:t>enlaces </a:t>
            </a:r>
            <a:r>
              <a:rPr lang="es-ES" dirty="0" smtClean="0"/>
              <a:t>covalentes.</a:t>
            </a:r>
          </a:p>
          <a:p>
            <a:r>
              <a:rPr lang="es-ES" dirty="0"/>
              <a:t>Las moléculas orgánicas pueden ser de dos tipos:</a:t>
            </a:r>
          </a:p>
          <a:p>
            <a:r>
              <a:rPr lang="es-ES" b="1" dirty="0"/>
              <a:t>Moléculas orgánicas naturales:</a:t>
            </a:r>
            <a:r>
              <a:rPr lang="es-ES" dirty="0"/>
              <a:t> </a:t>
            </a:r>
            <a:endParaRPr lang="es-ES" dirty="0" smtClean="0"/>
          </a:p>
          <a:p>
            <a:r>
              <a:rPr lang="es-ES" dirty="0" smtClean="0"/>
              <a:t>Son sintetizadas </a:t>
            </a:r>
            <a:r>
              <a:rPr lang="es-ES" dirty="0"/>
              <a:t>por los seres </a:t>
            </a:r>
            <a:r>
              <a:rPr lang="es-ES" dirty="0" smtClean="0"/>
              <a:t>vivos </a:t>
            </a:r>
            <a:r>
              <a:rPr lang="es-ES" dirty="0"/>
              <a:t>y se llaman </a:t>
            </a:r>
            <a:r>
              <a:rPr lang="es-ES" dirty="0" err="1" smtClean="0"/>
              <a:t>biomoléculas</a:t>
            </a:r>
            <a:r>
              <a:rPr lang="es-ES" dirty="0" smtClean="0"/>
              <a:t>, </a:t>
            </a:r>
            <a:r>
              <a:rPr lang="es-ES" dirty="0"/>
              <a:t>las cuales son estudiadas por la bioquímica.</a:t>
            </a:r>
          </a:p>
          <a:p>
            <a:r>
              <a:rPr lang="es-ES" b="1" dirty="0"/>
              <a:t>Moléculas orgánicas artificiales:</a:t>
            </a:r>
            <a:r>
              <a:rPr lang="es-ES" dirty="0"/>
              <a:t> Son sustancias que no existen en la naturaleza y han sido fabricadas por el hombre como los plásticos.</a:t>
            </a:r>
          </a:p>
          <a:p>
            <a:endParaRPr lang="es-ES" dirty="0" smtClean="0"/>
          </a:p>
        </p:txBody>
      </p:sp>
      <p:sp>
        <p:nvSpPr>
          <p:cNvPr id="4" name="3 Título"/>
          <p:cNvSpPr>
            <a:spLocks noGrp="1"/>
          </p:cNvSpPr>
          <p:nvPr>
            <p:ph type="title"/>
          </p:nvPr>
        </p:nvSpPr>
        <p:spPr/>
        <p:txBody>
          <a:bodyPr>
            <a:normAutofit/>
          </a:bodyPr>
          <a:lstStyle/>
          <a:p>
            <a:pPr algn="ctr"/>
            <a:r>
              <a:rPr lang="es-HN" dirty="0" smtClean="0">
                <a:solidFill>
                  <a:srgbClr val="FF0000"/>
                </a:solidFill>
                <a:latin typeface="Arial Black" pitchFamily="34" charset="0"/>
              </a:rPr>
              <a:t>COMPUESTOS  ORGANICOS </a:t>
            </a:r>
            <a:endParaRPr lang="es-HN" dirty="0">
              <a:solidFill>
                <a:srgbClr val="FF0000"/>
              </a:solidFill>
              <a:latin typeface="Arial Black" pitchFamily="34" charset="0"/>
            </a:endParaRPr>
          </a:p>
        </p:txBody>
      </p:sp>
    </p:spTree>
    <p:extLst>
      <p:ext uri="{BB962C8B-B14F-4D97-AF65-F5344CB8AC3E}">
        <p14:creationId xmlns:p14="http://schemas.microsoft.com/office/powerpoint/2010/main" val="7807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HN" dirty="0" smtClean="0"/>
              <a:t>Son moléculas proteicas que aceleran una reacción </a:t>
            </a:r>
          </a:p>
          <a:p>
            <a:r>
              <a:rPr lang="es-HN" dirty="0" smtClean="0"/>
              <a:t>Con frecuencia actúan sobre un solo tipo de molécula y se ajustan a ella como una llave cerradura</a:t>
            </a:r>
          </a:p>
          <a:p>
            <a:r>
              <a:rPr lang="es-HN" dirty="0" smtClean="0"/>
              <a:t>Las enzimas reciben su nombre en base al sustrato mas la terminación ASA</a:t>
            </a:r>
          </a:p>
          <a:p>
            <a:pPr marL="109728" indent="0">
              <a:buNone/>
            </a:pPr>
            <a:r>
              <a:rPr lang="es-HN" dirty="0" err="1" smtClean="0"/>
              <a:t>Ej</a:t>
            </a:r>
            <a:endParaRPr lang="es-HN" dirty="0" smtClean="0"/>
          </a:p>
          <a:p>
            <a:pPr marL="109728" indent="0">
              <a:buNone/>
            </a:pPr>
            <a:r>
              <a:rPr lang="es-HN" dirty="0" smtClean="0"/>
              <a:t>Amilasa (hidroliza el almidón)</a:t>
            </a:r>
          </a:p>
          <a:p>
            <a:pPr marL="109728" indent="0">
              <a:buNone/>
            </a:pPr>
            <a:r>
              <a:rPr lang="es-HN" dirty="0" smtClean="0"/>
              <a:t>Maltasa (hidroliza la maltosa en glucosa)</a:t>
            </a:r>
          </a:p>
          <a:p>
            <a:endParaRPr lang="es-HN" dirty="0"/>
          </a:p>
        </p:txBody>
      </p:sp>
      <p:sp>
        <p:nvSpPr>
          <p:cNvPr id="3" name="2 Título"/>
          <p:cNvSpPr>
            <a:spLocks noGrp="1"/>
          </p:cNvSpPr>
          <p:nvPr>
            <p:ph type="title"/>
          </p:nvPr>
        </p:nvSpPr>
        <p:spPr/>
        <p:txBody>
          <a:bodyPr>
            <a:normAutofit fontScale="90000"/>
          </a:bodyPr>
          <a:lstStyle/>
          <a:p>
            <a:r>
              <a:rPr lang="es-HN" dirty="0" smtClean="0"/>
              <a:t>Enzimas: catalizadores </a:t>
            </a:r>
            <a:r>
              <a:rPr lang="es-HN" dirty="0" err="1" smtClean="0"/>
              <a:t>organicos</a:t>
            </a:r>
            <a:endParaRPr lang="es-HN" dirty="0"/>
          </a:p>
        </p:txBody>
      </p:sp>
      <p:pic>
        <p:nvPicPr>
          <p:cNvPr id="4098" name="Picture 2" descr="http://1.bp.blogspot.com/_kpJEBbq7E7o/TIrebSpnKQI/AAAAAAAAAXc/C_lzSiA5wqU/s400/Dibujo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323" y="476672"/>
            <a:ext cx="3784441" cy="614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69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r>
              <a:rPr lang="es-HN" dirty="0" smtClean="0"/>
              <a:t>Polímeros formados por la repetición de nucleótidos unidos mediante enlaces </a:t>
            </a:r>
            <a:r>
              <a:rPr lang="es-HN" dirty="0" err="1" smtClean="0"/>
              <a:t>fosfodiester</a:t>
            </a:r>
            <a:endParaRPr lang="es-HN" dirty="0" smtClean="0"/>
          </a:p>
          <a:p>
            <a:r>
              <a:rPr lang="es-HN" dirty="0" smtClean="0"/>
              <a:t>Existen dos tipos de ácidos nucleicos:</a:t>
            </a:r>
          </a:p>
          <a:p>
            <a:pPr marL="109728" indent="0">
              <a:buNone/>
            </a:pPr>
            <a:r>
              <a:rPr lang="es-HN" b="1" dirty="0"/>
              <a:t> </a:t>
            </a:r>
            <a:r>
              <a:rPr lang="es-HN" b="1" dirty="0" smtClean="0"/>
              <a:t>ADN (ácido desoxirribonucleico)</a:t>
            </a:r>
          </a:p>
          <a:p>
            <a:pPr marL="109728" indent="0">
              <a:buNone/>
            </a:pPr>
            <a:r>
              <a:rPr lang="es-HN" b="1" dirty="0" smtClean="0"/>
              <a:t>ARN (ácido ribonucleico)</a:t>
            </a:r>
          </a:p>
          <a:p>
            <a:pPr marL="109728" indent="0">
              <a:buNone/>
            </a:pPr>
            <a:r>
              <a:rPr lang="es-HN" b="1" dirty="0" smtClean="0"/>
              <a:t>El ARN </a:t>
            </a:r>
            <a:r>
              <a:rPr lang="es-HN" dirty="0" smtClean="0"/>
              <a:t>es el único material genético de los virus, esta en células eucariotas y procariotas.</a:t>
            </a:r>
          </a:p>
          <a:p>
            <a:pPr marL="109728" indent="0">
              <a:buNone/>
            </a:pPr>
            <a:r>
              <a:rPr lang="es-HN" dirty="0" smtClean="0"/>
              <a:t>Hay 3 tipos: </a:t>
            </a:r>
          </a:p>
          <a:p>
            <a:pPr marL="109728" indent="0">
              <a:buNone/>
            </a:pPr>
            <a:r>
              <a:rPr lang="es-HN" b="1" dirty="0" err="1" smtClean="0"/>
              <a:t>ARNt</a:t>
            </a:r>
            <a:r>
              <a:rPr lang="es-HN" b="1" dirty="0" smtClean="0"/>
              <a:t> (transferencia)</a:t>
            </a:r>
          </a:p>
          <a:p>
            <a:pPr marL="109728" indent="0">
              <a:buNone/>
            </a:pPr>
            <a:r>
              <a:rPr lang="es-HN" b="1" dirty="0" err="1" smtClean="0"/>
              <a:t>ARNm</a:t>
            </a:r>
            <a:r>
              <a:rPr lang="es-HN" b="1" dirty="0" smtClean="0"/>
              <a:t> (mensajero)</a:t>
            </a:r>
          </a:p>
          <a:p>
            <a:pPr marL="109728" indent="0">
              <a:buNone/>
            </a:pPr>
            <a:r>
              <a:rPr lang="es-HN" b="1" dirty="0" err="1" smtClean="0"/>
              <a:t>ARNr</a:t>
            </a:r>
            <a:r>
              <a:rPr lang="es-HN" b="1" dirty="0" smtClean="0"/>
              <a:t> (</a:t>
            </a:r>
            <a:r>
              <a:rPr lang="es-HN" b="1" dirty="0" err="1" smtClean="0"/>
              <a:t>ribosomal</a:t>
            </a:r>
            <a:r>
              <a:rPr lang="es-HN" b="1" dirty="0" smtClean="0"/>
              <a:t>)</a:t>
            </a:r>
          </a:p>
          <a:p>
            <a:pPr marL="109728" indent="0">
              <a:buNone/>
            </a:pPr>
            <a:endParaRPr lang="es-HN" dirty="0" smtClean="0"/>
          </a:p>
          <a:p>
            <a:pPr marL="109728" indent="0">
              <a:buNone/>
            </a:pPr>
            <a:endParaRPr lang="es-HN" dirty="0" smtClean="0"/>
          </a:p>
          <a:p>
            <a:pPr marL="109728" indent="0">
              <a:buNone/>
            </a:pPr>
            <a:endParaRPr lang="es-HN" dirty="0" smtClean="0"/>
          </a:p>
          <a:p>
            <a:pPr marL="109728" indent="0">
              <a:buNone/>
            </a:pPr>
            <a:endParaRPr lang="es-HN" dirty="0" smtClean="0"/>
          </a:p>
          <a:p>
            <a:pPr marL="109728" indent="0">
              <a:buNone/>
            </a:pPr>
            <a:endParaRPr lang="es-HN" dirty="0"/>
          </a:p>
        </p:txBody>
      </p:sp>
      <p:sp>
        <p:nvSpPr>
          <p:cNvPr id="3" name="2 Título"/>
          <p:cNvSpPr>
            <a:spLocks noGrp="1"/>
          </p:cNvSpPr>
          <p:nvPr>
            <p:ph type="title"/>
          </p:nvPr>
        </p:nvSpPr>
        <p:spPr/>
        <p:txBody>
          <a:bodyPr/>
          <a:lstStyle/>
          <a:p>
            <a:pPr algn="ctr"/>
            <a:r>
              <a:rPr lang="es-ES" dirty="0" smtClean="0">
                <a:solidFill>
                  <a:schemeClr val="accent1">
                    <a:lumMod val="50000"/>
                  </a:schemeClr>
                </a:solidFill>
                <a:latin typeface="Arial Black" pitchFamily="34" charset="0"/>
              </a:rPr>
              <a:t>ÁCIDOS NUCLEICOS:</a:t>
            </a:r>
            <a:endParaRPr lang="es-HN" dirty="0">
              <a:solidFill>
                <a:schemeClr val="accent1">
                  <a:lumMod val="50000"/>
                </a:schemeClr>
              </a:solidFill>
              <a:latin typeface="Arial Black" pitchFamily="34" charset="0"/>
            </a:endParaRPr>
          </a:p>
        </p:txBody>
      </p:sp>
    </p:spTree>
    <p:extLst>
      <p:ext uri="{BB962C8B-B14F-4D97-AF65-F5344CB8AC3E}">
        <p14:creationId xmlns:p14="http://schemas.microsoft.com/office/powerpoint/2010/main" val="15472905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t>Los </a:t>
            </a:r>
            <a:r>
              <a:rPr lang="es-ES" b="1" dirty="0"/>
              <a:t>nucleótidos</a:t>
            </a:r>
            <a:r>
              <a:rPr lang="es-ES" dirty="0"/>
              <a:t> son moléculas orgánicas formadas por la unión covalente </a:t>
            </a:r>
            <a:r>
              <a:rPr lang="es-ES" dirty="0" smtClean="0"/>
              <a:t>de:</a:t>
            </a:r>
          </a:p>
          <a:p>
            <a:pPr>
              <a:buFont typeface="Wingdings" pitchFamily="2" charset="2"/>
              <a:buChar char="v"/>
            </a:pPr>
            <a:r>
              <a:rPr lang="es-ES" dirty="0" smtClean="0"/>
              <a:t> </a:t>
            </a:r>
            <a:r>
              <a:rPr lang="es-ES" b="1" dirty="0" smtClean="0"/>
              <a:t>Azúcar </a:t>
            </a:r>
            <a:r>
              <a:rPr lang="es-ES" dirty="0" smtClean="0"/>
              <a:t>monosacárido </a:t>
            </a:r>
            <a:r>
              <a:rPr lang="es-ES" dirty="0"/>
              <a:t>de cinco carbonos (pentosa</a:t>
            </a:r>
            <a:r>
              <a:rPr lang="es-ES" dirty="0" smtClean="0"/>
              <a:t>) (</a:t>
            </a:r>
            <a:r>
              <a:rPr lang="es-ES" b="1" dirty="0" smtClean="0"/>
              <a:t>ribosa o </a:t>
            </a:r>
            <a:r>
              <a:rPr lang="es-ES" b="1" dirty="0" err="1" smtClean="0"/>
              <a:t>desoxiribosa</a:t>
            </a:r>
            <a:r>
              <a:rPr lang="es-ES" dirty="0" smtClean="0"/>
              <a:t>)</a:t>
            </a:r>
          </a:p>
          <a:p>
            <a:pPr>
              <a:buFont typeface="Wingdings" pitchFamily="2" charset="2"/>
              <a:buChar char="v"/>
            </a:pPr>
            <a:r>
              <a:rPr lang="es-ES" dirty="0" smtClean="0"/>
              <a:t> </a:t>
            </a:r>
            <a:r>
              <a:rPr lang="es-ES" b="1" dirty="0"/>
              <a:t>una base </a:t>
            </a:r>
            <a:r>
              <a:rPr lang="es-ES" b="1" dirty="0" smtClean="0"/>
              <a:t>nitrogenada </a:t>
            </a:r>
            <a:r>
              <a:rPr lang="es-ES" dirty="0" smtClean="0"/>
              <a:t>que puede ser de dos tipos :</a:t>
            </a:r>
          </a:p>
          <a:p>
            <a:pPr marL="109728" indent="0">
              <a:buNone/>
            </a:pPr>
            <a:r>
              <a:rPr lang="es-ES" dirty="0" smtClean="0"/>
              <a:t>Derivadas de purina: (guanina y Adenina)</a:t>
            </a:r>
          </a:p>
          <a:p>
            <a:pPr marL="109728" indent="0">
              <a:buNone/>
            </a:pPr>
            <a:r>
              <a:rPr lang="es-ES" dirty="0" smtClean="0"/>
              <a:t>Derivadas de la </a:t>
            </a:r>
            <a:r>
              <a:rPr lang="es-ES" dirty="0" err="1" smtClean="0"/>
              <a:t>pirimidina</a:t>
            </a:r>
            <a:r>
              <a:rPr lang="es-ES" dirty="0" smtClean="0"/>
              <a:t>: (citosina, timina y uracilo)</a:t>
            </a:r>
          </a:p>
          <a:p>
            <a:pPr>
              <a:buFont typeface="Wingdings" pitchFamily="2" charset="2"/>
              <a:buChar char="v"/>
            </a:pPr>
            <a:r>
              <a:rPr lang="es-ES" dirty="0" smtClean="0"/>
              <a:t> </a:t>
            </a:r>
            <a:r>
              <a:rPr lang="es-ES" b="1" dirty="0"/>
              <a:t>grupo </a:t>
            </a:r>
            <a:r>
              <a:rPr lang="es-ES" b="1" dirty="0" smtClean="0"/>
              <a:t>fosfato </a:t>
            </a:r>
            <a:r>
              <a:rPr lang="es-ES" dirty="0" smtClean="0"/>
              <a:t>(nitrógeno y fósforo) </a:t>
            </a:r>
            <a:endParaRPr lang="es-HN" dirty="0"/>
          </a:p>
        </p:txBody>
      </p:sp>
      <p:sp>
        <p:nvSpPr>
          <p:cNvPr id="3" name="2 Título"/>
          <p:cNvSpPr>
            <a:spLocks noGrp="1"/>
          </p:cNvSpPr>
          <p:nvPr>
            <p:ph type="title"/>
          </p:nvPr>
        </p:nvSpPr>
        <p:spPr/>
        <p:txBody>
          <a:bodyPr/>
          <a:lstStyle/>
          <a:p>
            <a:pPr algn="ctr"/>
            <a:r>
              <a:rPr lang="es-HN" dirty="0" err="1"/>
              <a:t>N</a:t>
            </a:r>
            <a:r>
              <a:rPr lang="es-HN" dirty="0" err="1" smtClean="0"/>
              <a:t>ucleotidos</a:t>
            </a:r>
            <a:endParaRPr lang="es-HN" dirty="0"/>
          </a:p>
        </p:txBody>
      </p:sp>
    </p:spTree>
    <p:extLst>
      <p:ext uri="{BB962C8B-B14F-4D97-AF65-F5344CB8AC3E}">
        <p14:creationId xmlns:p14="http://schemas.microsoft.com/office/powerpoint/2010/main" val="17878554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5184576"/>
          </a:xfrm>
        </p:spPr>
        <p:txBody>
          <a:bodyPr>
            <a:normAutofit fontScale="85000" lnSpcReduction="20000"/>
          </a:bodyPr>
          <a:lstStyle/>
          <a:p>
            <a:r>
              <a:rPr lang="es-HN" dirty="0" smtClean="0"/>
              <a:t>P</a:t>
            </a:r>
          </a:p>
          <a:p>
            <a:pPr marL="109728" indent="0">
              <a:buNone/>
            </a:pPr>
            <a:r>
              <a:rPr lang="es-HN" dirty="0"/>
              <a:t> </a:t>
            </a:r>
            <a:r>
              <a:rPr lang="es-HN" dirty="0" smtClean="0"/>
              <a:t>  l</a:t>
            </a:r>
          </a:p>
          <a:p>
            <a:pPr marL="109728" indent="0">
              <a:buNone/>
            </a:pPr>
            <a:r>
              <a:rPr lang="es-HN" dirty="0"/>
              <a:t> </a:t>
            </a:r>
            <a:r>
              <a:rPr lang="es-HN" dirty="0" smtClean="0"/>
              <a:t> A-B</a:t>
            </a:r>
          </a:p>
          <a:p>
            <a:pPr marL="109728" indent="0">
              <a:buNone/>
            </a:pPr>
            <a:r>
              <a:rPr lang="es-HN" dirty="0"/>
              <a:t> </a:t>
            </a:r>
            <a:r>
              <a:rPr lang="es-HN" dirty="0" smtClean="0"/>
              <a:t>  l</a:t>
            </a:r>
          </a:p>
          <a:p>
            <a:pPr marL="109728" indent="0">
              <a:buNone/>
            </a:pPr>
            <a:r>
              <a:rPr lang="es-HN" dirty="0" smtClean="0"/>
              <a:t>A: azúcar</a:t>
            </a:r>
          </a:p>
          <a:p>
            <a:pPr marL="109728" indent="0">
              <a:buNone/>
            </a:pPr>
            <a:r>
              <a:rPr lang="es-HN" dirty="0" smtClean="0"/>
              <a:t>B: base nitrogenada</a:t>
            </a:r>
          </a:p>
          <a:p>
            <a:pPr marL="109728" indent="0">
              <a:buNone/>
            </a:pPr>
            <a:r>
              <a:rPr lang="es-HN" dirty="0" smtClean="0"/>
              <a:t>P: grupo fosfato</a:t>
            </a:r>
          </a:p>
          <a:p>
            <a:pPr marL="109728" indent="0">
              <a:buNone/>
            </a:pPr>
            <a:endParaRPr lang="es-HN" dirty="0" smtClean="0"/>
          </a:p>
          <a:p>
            <a:pPr marL="109728" indent="0">
              <a:buNone/>
            </a:pPr>
            <a:r>
              <a:rPr lang="es-HN" b="1" dirty="0" smtClean="0"/>
              <a:t>ADN: A,G,C y T</a:t>
            </a:r>
          </a:p>
          <a:p>
            <a:pPr marL="109728" indent="0">
              <a:buNone/>
            </a:pPr>
            <a:r>
              <a:rPr lang="es-HN" b="1" dirty="0" smtClean="0"/>
              <a:t>ARN: A,G,C y U</a:t>
            </a:r>
          </a:p>
          <a:p>
            <a:pPr marL="109728" indent="0">
              <a:buNone/>
            </a:pPr>
            <a:endParaRPr lang="es-HN" b="1" dirty="0" smtClean="0"/>
          </a:p>
          <a:p>
            <a:pPr marL="109728" indent="0">
              <a:buNone/>
            </a:pPr>
            <a:r>
              <a:rPr lang="es-HN" b="1" dirty="0" smtClean="0"/>
              <a:t>Apareamiento estructural de las bases nitrogenadas:</a:t>
            </a:r>
          </a:p>
          <a:p>
            <a:pPr marL="109728" indent="0">
              <a:buNone/>
            </a:pPr>
            <a:r>
              <a:rPr lang="es-HN" b="1" dirty="0"/>
              <a:t> </a:t>
            </a:r>
            <a:r>
              <a:rPr lang="es-HN" b="1" dirty="0" smtClean="0"/>
              <a:t>    </a:t>
            </a:r>
            <a:r>
              <a:rPr lang="es-HN" b="1" dirty="0" smtClean="0">
                <a:solidFill>
                  <a:srgbClr val="FF0000"/>
                </a:solidFill>
              </a:rPr>
              <a:t>ADN</a:t>
            </a:r>
            <a:r>
              <a:rPr lang="es-HN" b="1" dirty="0" smtClean="0"/>
              <a:t>                                      </a:t>
            </a:r>
            <a:r>
              <a:rPr lang="es-HN" b="1" dirty="0" smtClean="0">
                <a:solidFill>
                  <a:srgbClr val="FF0000"/>
                </a:solidFill>
              </a:rPr>
              <a:t>ARN</a:t>
            </a:r>
          </a:p>
          <a:p>
            <a:pPr marL="109728" indent="0">
              <a:buNone/>
            </a:pPr>
            <a:r>
              <a:rPr lang="es-HN" b="1" dirty="0" smtClean="0">
                <a:solidFill>
                  <a:srgbClr val="FFC000"/>
                </a:solidFill>
              </a:rPr>
              <a:t>T</a:t>
            </a:r>
            <a:r>
              <a:rPr lang="es-HN" b="1" dirty="0" smtClean="0"/>
              <a:t>=A ;A=</a:t>
            </a:r>
            <a:r>
              <a:rPr lang="es-HN" b="1" dirty="0" smtClean="0">
                <a:solidFill>
                  <a:srgbClr val="FFC000"/>
                </a:solidFill>
              </a:rPr>
              <a:t>T</a:t>
            </a:r>
            <a:r>
              <a:rPr lang="es-HN" b="1" dirty="0" smtClean="0"/>
              <a:t>                               </a:t>
            </a:r>
            <a:r>
              <a:rPr lang="es-HN" b="1" dirty="0" smtClean="0">
                <a:solidFill>
                  <a:srgbClr val="FFC000"/>
                </a:solidFill>
                <a:effectLst>
                  <a:outerShdw blurRad="38100" dist="38100" dir="2700000" algn="tl">
                    <a:srgbClr val="000000">
                      <a:alpha val="43137"/>
                    </a:srgbClr>
                  </a:outerShdw>
                </a:effectLst>
              </a:rPr>
              <a:t>U</a:t>
            </a:r>
            <a:r>
              <a:rPr lang="es-HN" b="1" dirty="0" smtClean="0"/>
              <a:t>=A; A=</a:t>
            </a:r>
            <a:r>
              <a:rPr lang="es-HN" b="1" dirty="0" smtClean="0">
                <a:solidFill>
                  <a:srgbClr val="FFC000"/>
                </a:solidFill>
              </a:rPr>
              <a:t>U</a:t>
            </a:r>
          </a:p>
          <a:p>
            <a:pPr marL="109728" indent="0">
              <a:buNone/>
            </a:pPr>
            <a:r>
              <a:rPr lang="es-HN" b="1" dirty="0" smtClean="0"/>
              <a:t>G=C; C=G                               C=G; G=C</a:t>
            </a:r>
            <a:endParaRPr lang="es-HN" b="1" dirty="0"/>
          </a:p>
        </p:txBody>
      </p:sp>
      <p:sp>
        <p:nvSpPr>
          <p:cNvPr id="4" name="3 Título"/>
          <p:cNvSpPr>
            <a:spLocks noGrp="1"/>
          </p:cNvSpPr>
          <p:nvPr>
            <p:ph type="title"/>
          </p:nvPr>
        </p:nvSpPr>
        <p:spPr/>
        <p:txBody>
          <a:bodyPr>
            <a:normAutofit/>
          </a:bodyPr>
          <a:lstStyle/>
          <a:p>
            <a:pPr algn="ctr"/>
            <a:r>
              <a:rPr lang="es-HN" sz="3200" dirty="0" smtClean="0">
                <a:solidFill>
                  <a:srgbClr val="FF0000"/>
                </a:solidFill>
              </a:rPr>
              <a:t>Estructuras del Acido Nucleico</a:t>
            </a:r>
            <a:endParaRPr lang="es-HN" sz="3200" dirty="0">
              <a:solidFill>
                <a:srgbClr val="FF0000"/>
              </a:solidFill>
            </a:endParaRPr>
          </a:p>
        </p:txBody>
      </p:sp>
      <p:pic>
        <p:nvPicPr>
          <p:cNvPr id="2050" name="Picture 2" descr="http://upload.wikimedia.org/wikipedia/commons/thumb/2/2e/Nucle%C3%B3tido.png/220px-Nucle%C3%B3tido.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620688"/>
            <a:ext cx="4032448" cy="584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40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HN" dirty="0" smtClean="0"/>
              <a:t>ATP: </a:t>
            </a:r>
            <a:r>
              <a:rPr lang="es-HN" sz="2400" dirty="0" err="1" smtClean="0"/>
              <a:t>Adenosin</a:t>
            </a:r>
            <a:r>
              <a:rPr lang="es-HN" sz="2400" dirty="0" smtClean="0"/>
              <a:t> </a:t>
            </a:r>
            <a:r>
              <a:rPr lang="es-HN" sz="2400" dirty="0" err="1" smtClean="0"/>
              <a:t>trifosfato</a:t>
            </a:r>
            <a:endParaRPr lang="es-HN" sz="2400" dirty="0" smtClean="0"/>
          </a:p>
          <a:p>
            <a:r>
              <a:rPr lang="es-HN" dirty="0" smtClean="0"/>
              <a:t>NAD: </a:t>
            </a:r>
            <a:r>
              <a:rPr lang="es-HN" sz="2400" dirty="0" err="1" smtClean="0"/>
              <a:t>Nicotinamida</a:t>
            </a:r>
            <a:r>
              <a:rPr lang="es-HN" sz="2400" dirty="0" smtClean="0"/>
              <a:t> adenina </a:t>
            </a:r>
            <a:r>
              <a:rPr lang="es-HN" sz="2400" dirty="0" err="1" smtClean="0"/>
              <a:t>dinucleotido</a:t>
            </a:r>
            <a:r>
              <a:rPr lang="es-HN" sz="2400" dirty="0" smtClean="0"/>
              <a:t> oxidasa</a:t>
            </a:r>
          </a:p>
          <a:p>
            <a:r>
              <a:rPr lang="es-HN" dirty="0" smtClean="0"/>
              <a:t>FAD: </a:t>
            </a:r>
            <a:r>
              <a:rPr lang="es-HN" sz="2400" dirty="0" err="1" smtClean="0"/>
              <a:t>Flavina</a:t>
            </a:r>
            <a:r>
              <a:rPr lang="es-HN" sz="2400" dirty="0" smtClean="0"/>
              <a:t> adenina </a:t>
            </a:r>
            <a:r>
              <a:rPr lang="es-HN" sz="2400" dirty="0" err="1"/>
              <a:t>D</a:t>
            </a:r>
            <a:r>
              <a:rPr lang="es-HN" sz="2400" dirty="0" err="1" smtClean="0"/>
              <a:t>inucleotido</a:t>
            </a:r>
            <a:r>
              <a:rPr lang="es-HN" sz="2400" dirty="0" smtClean="0"/>
              <a:t> Oxidasa</a:t>
            </a:r>
          </a:p>
          <a:p>
            <a:r>
              <a:rPr lang="es-HN" dirty="0" smtClean="0"/>
              <a:t>NADPA: </a:t>
            </a:r>
            <a:r>
              <a:rPr lang="es-HN" sz="2400" dirty="0" err="1" smtClean="0"/>
              <a:t>Nicotinamida</a:t>
            </a:r>
            <a:r>
              <a:rPr lang="es-HN" sz="2400" dirty="0" smtClean="0"/>
              <a:t> adenina </a:t>
            </a:r>
            <a:r>
              <a:rPr lang="es-HN" sz="2400" dirty="0" err="1" smtClean="0"/>
              <a:t>dinucleotido</a:t>
            </a:r>
            <a:r>
              <a:rPr lang="es-HN" sz="2400" dirty="0" smtClean="0"/>
              <a:t> fosfatada reducida</a:t>
            </a:r>
          </a:p>
          <a:p>
            <a:pPr marL="109728" indent="0">
              <a:buNone/>
            </a:pPr>
            <a:r>
              <a:rPr lang="es-HN" sz="2400" dirty="0" smtClean="0"/>
              <a:t>Intervienen en el ciclo de Krebs y en la </a:t>
            </a:r>
            <a:r>
              <a:rPr lang="es-HN" sz="2400" dirty="0" err="1" smtClean="0"/>
              <a:t>fotosintesis</a:t>
            </a:r>
            <a:endParaRPr lang="es-HN" sz="2400" dirty="0"/>
          </a:p>
        </p:txBody>
      </p:sp>
      <p:sp>
        <p:nvSpPr>
          <p:cNvPr id="3" name="2 Título"/>
          <p:cNvSpPr>
            <a:spLocks noGrp="1"/>
          </p:cNvSpPr>
          <p:nvPr>
            <p:ph type="title"/>
          </p:nvPr>
        </p:nvSpPr>
        <p:spPr/>
        <p:txBody>
          <a:bodyPr>
            <a:normAutofit/>
          </a:bodyPr>
          <a:lstStyle/>
          <a:p>
            <a:pPr algn="ctr"/>
            <a:r>
              <a:rPr lang="es-HN" sz="3600" dirty="0" smtClean="0"/>
              <a:t>NUCLEOTIDOS IMPORTANTES</a:t>
            </a:r>
            <a:endParaRPr lang="es-HN" sz="3600" dirty="0"/>
          </a:p>
        </p:txBody>
      </p:sp>
    </p:spTree>
    <p:extLst>
      <p:ext uri="{BB962C8B-B14F-4D97-AF65-F5344CB8AC3E}">
        <p14:creationId xmlns:p14="http://schemas.microsoft.com/office/powerpoint/2010/main" val="20100706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r>
              <a:rPr lang="es-HN" dirty="0" smtClean="0"/>
              <a:t>Constituye el material hereditario (genes) en las células y participa en la formación de proteínas.</a:t>
            </a:r>
          </a:p>
          <a:p>
            <a:r>
              <a:rPr lang="es-HN" dirty="0" smtClean="0"/>
              <a:t>Es capaz de auto reproducirse  haciendo </a:t>
            </a:r>
            <a:r>
              <a:rPr lang="es-HN" dirty="0"/>
              <a:t>copias exactas de sí misma por un proceso denominado </a:t>
            </a:r>
            <a:r>
              <a:rPr lang="es-HN" dirty="0" smtClean="0"/>
              <a:t>replicación</a:t>
            </a:r>
          </a:p>
          <a:p>
            <a:r>
              <a:rPr lang="es-HN" dirty="0" smtClean="0"/>
              <a:t>Se </a:t>
            </a:r>
            <a:r>
              <a:rPr lang="es-HN" dirty="0"/>
              <a:t>localiza en el núcleo de las células</a:t>
            </a:r>
            <a:r>
              <a:rPr lang="es-HN" dirty="0" smtClean="0"/>
              <a:t>.</a:t>
            </a:r>
          </a:p>
          <a:p>
            <a:r>
              <a:rPr lang="es-HN" dirty="0" smtClean="0"/>
              <a:t>Es </a:t>
            </a:r>
            <a:r>
              <a:rPr lang="es-HN" dirty="0"/>
              <a:t>un ácido nucleico compuesto de dos tiras llamadas nucleótidos. Las dos tiras se disponen en espiral formando una doble hélice y unidas entre sí por enlaces de hidrógeno entre las bases de nucleótidos</a:t>
            </a:r>
            <a:r>
              <a:rPr lang="es-HN" dirty="0" smtClean="0"/>
              <a:t> </a:t>
            </a:r>
            <a:r>
              <a:rPr lang="es-HN" dirty="0"/>
              <a:t>pasando </a:t>
            </a:r>
            <a:r>
              <a:rPr lang="es-HN" dirty="0" smtClean="0"/>
              <a:t>la </a:t>
            </a:r>
            <a:r>
              <a:rPr lang="es-HN" dirty="0"/>
              <a:t>información genética a las células hijas, cuando las células se dividen.</a:t>
            </a:r>
            <a:endParaRPr lang="es-HN" dirty="0" smtClean="0"/>
          </a:p>
          <a:p>
            <a:r>
              <a:rPr lang="es-HN" dirty="0" smtClean="0"/>
              <a:t>puede sintetizar ARN</a:t>
            </a:r>
            <a:endParaRPr lang="es-HN" dirty="0"/>
          </a:p>
        </p:txBody>
      </p:sp>
      <p:sp>
        <p:nvSpPr>
          <p:cNvPr id="3" name="2 Título"/>
          <p:cNvSpPr>
            <a:spLocks noGrp="1"/>
          </p:cNvSpPr>
          <p:nvPr>
            <p:ph type="title"/>
          </p:nvPr>
        </p:nvSpPr>
        <p:spPr/>
        <p:txBody>
          <a:bodyPr/>
          <a:lstStyle/>
          <a:p>
            <a:pPr algn="ctr"/>
            <a:r>
              <a:rPr lang="es-HN" dirty="0" smtClean="0"/>
              <a:t>ADN</a:t>
            </a:r>
            <a:endParaRPr lang="es-HN" dirty="0"/>
          </a:p>
        </p:txBody>
      </p:sp>
      <p:pic>
        <p:nvPicPr>
          <p:cNvPr id="1028" name="Picture 4" descr="http://www.automation-drive.com/EX/05-14-09/AD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6746"/>
            <a:ext cx="4896544" cy="59543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2.bp.blogspot.com/_4zl6YofVI7Q/SwEk2NPGVMI/AAAAAAAAABU/NZfxdWgOYU0/s1600/AD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711943"/>
            <a:ext cx="5472608" cy="547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8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579678552"/>
              </p:ext>
            </p:extLst>
          </p:nvPr>
        </p:nvGraphicFramePr>
        <p:xfrm>
          <a:off x="467544" y="1772816"/>
          <a:ext cx="8363272" cy="3460032"/>
        </p:xfrm>
        <a:graphic>
          <a:graphicData uri="http://schemas.openxmlformats.org/drawingml/2006/table">
            <a:tbl>
              <a:tblPr firstRow="1" bandRow="1">
                <a:tableStyleId>{5C22544A-7EE6-4342-B048-85BDC9FD1C3A}</a:tableStyleId>
              </a:tblPr>
              <a:tblGrid>
                <a:gridCol w="4181636"/>
                <a:gridCol w="4181636"/>
              </a:tblGrid>
              <a:tr h="432504">
                <a:tc>
                  <a:txBody>
                    <a:bodyPr/>
                    <a:lstStyle/>
                    <a:p>
                      <a:r>
                        <a:rPr lang="es-HN" dirty="0" smtClean="0"/>
                        <a:t>ADN</a:t>
                      </a:r>
                      <a:endParaRPr lang="es-HN" dirty="0"/>
                    </a:p>
                  </a:txBody>
                  <a:tcPr/>
                </a:tc>
                <a:tc>
                  <a:txBody>
                    <a:bodyPr/>
                    <a:lstStyle/>
                    <a:p>
                      <a:r>
                        <a:rPr lang="es-HN" dirty="0" smtClean="0"/>
                        <a:t>ARN</a:t>
                      </a:r>
                      <a:endParaRPr lang="es-HN" dirty="0"/>
                    </a:p>
                  </a:txBody>
                  <a:tcPr/>
                </a:tc>
              </a:tr>
              <a:tr h="432504">
                <a:tc>
                  <a:txBody>
                    <a:bodyPr/>
                    <a:lstStyle/>
                    <a:p>
                      <a:r>
                        <a:rPr lang="es-HN" dirty="0" smtClean="0"/>
                        <a:t>Acido</a:t>
                      </a:r>
                      <a:r>
                        <a:rPr lang="es-HN" baseline="0" dirty="0" smtClean="0"/>
                        <a:t> Desoxirribonucleico</a:t>
                      </a:r>
                      <a:endParaRPr lang="es-HN" dirty="0"/>
                    </a:p>
                  </a:txBody>
                  <a:tcPr/>
                </a:tc>
                <a:tc>
                  <a:txBody>
                    <a:bodyPr/>
                    <a:lstStyle/>
                    <a:p>
                      <a:r>
                        <a:rPr lang="es-HN" dirty="0" smtClean="0"/>
                        <a:t>ribonucleico</a:t>
                      </a:r>
                      <a:endParaRPr lang="es-HN" dirty="0"/>
                    </a:p>
                  </a:txBody>
                  <a:tcPr/>
                </a:tc>
              </a:tr>
              <a:tr h="432504">
                <a:tc>
                  <a:txBody>
                    <a:bodyPr/>
                    <a:lstStyle/>
                    <a:p>
                      <a:r>
                        <a:rPr lang="es-HN" dirty="0" smtClean="0"/>
                        <a:t>Azúcar desoxirribosa</a:t>
                      </a:r>
                      <a:endParaRPr lang="es-HN" dirty="0"/>
                    </a:p>
                  </a:txBody>
                  <a:tcPr/>
                </a:tc>
                <a:tc>
                  <a:txBody>
                    <a:bodyPr/>
                    <a:lstStyle/>
                    <a:p>
                      <a:r>
                        <a:rPr lang="es-HN" dirty="0" smtClean="0"/>
                        <a:t>Azúcar ribosa</a:t>
                      </a:r>
                      <a:endParaRPr lang="es-HN" dirty="0"/>
                    </a:p>
                  </a:txBody>
                  <a:tcPr/>
                </a:tc>
              </a:tr>
              <a:tr h="432504">
                <a:tc>
                  <a:txBody>
                    <a:bodyPr/>
                    <a:lstStyle/>
                    <a:p>
                      <a:r>
                        <a:rPr lang="es-HN" dirty="0" smtClean="0"/>
                        <a:t>A=T; G=C</a:t>
                      </a:r>
                      <a:endParaRPr lang="es-HN" dirty="0"/>
                    </a:p>
                  </a:txBody>
                  <a:tcPr/>
                </a:tc>
                <a:tc>
                  <a:txBody>
                    <a:bodyPr/>
                    <a:lstStyle/>
                    <a:p>
                      <a:r>
                        <a:rPr lang="es-HN" dirty="0" smtClean="0"/>
                        <a:t>A=U, G=C</a:t>
                      </a:r>
                      <a:endParaRPr lang="es-HN" dirty="0"/>
                    </a:p>
                  </a:txBody>
                  <a:tcPr/>
                </a:tc>
              </a:tr>
              <a:tr h="432504">
                <a:tc>
                  <a:txBody>
                    <a:bodyPr/>
                    <a:lstStyle/>
                    <a:p>
                      <a:r>
                        <a:rPr lang="es-HN" dirty="0" smtClean="0"/>
                        <a:t>Doble cadena en espiral</a:t>
                      </a:r>
                      <a:endParaRPr lang="es-HN" dirty="0"/>
                    </a:p>
                  </a:txBody>
                  <a:tcPr/>
                </a:tc>
                <a:tc>
                  <a:txBody>
                    <a:bodyPr/>
                    <a:lstStyle/>
                    <a:p>
                      <a:r>
                        <a:rPr lang="es-HN" dirty="0" smtClean="0"/>
                        <a:t>Una cadena</a:t>
                      </a:r>
                      <a:endParaRPr lang="es-HN" dirty="0"/>
                    </a:p>
                  </a:txBody>
                  <a:tcPr/>
                </a:tc>
              </a:tr>
              <a:tr h="432504">
                <a:tc>
                  <a:txBody>
                    <a:bodyPr/>
                    <a:lstStyle/>
                    <a:p>
                      <a:r>
                        <a:rPr lang="es-HN" dirty="0" smtClean="0"/>
                        <a:t>Se encuentra en el</a:t>
                      </a:r>
                      <a:r>
                        <a:rPr lang="es-HN" baseline="0" dirty="0" smtClean="0"/>
                        <a:t> núcleo</a:t>
                      </a:r>
                      <a:endParaRPr lang="es-HN" dirty="0"/>
                    </a:p>
                  </a:txBody>
                  <a:tcPr/>
                </a:tc>
                <a:tc>
                  <a:txBody>
                    <a:bodyPr/>
                    <a:lstStyle/>
                    <a:p>
                      <a:r>
                        <a:rPr lang="es-HN" dirty="0" smtClean="0"/>
                        <a:t>Se encuentra en el citoplasma</a:t>
                      </a:r>
                      <a:endParaRPr lang="es-HN" dirty="0"/>
                    </a:p>
                  </a:txBody>
                  <a:tcPr/>
                </a:tc>
              </a:tr>
              <a:tr h="432504">
                <a:tc>
                  <a:txBody>
                    <a:bodyPr/>
                    <a:lstStyle/>
                    <a:p>
                      <a:r>
                        <a:rPr lang="es-HN" dirty="0" smtClean="0"/>
                        <a:t>Fabrica</a:t>
                      </a:r>
                      <a:r>
                        <a:rPr lang="es-HN" baseline="0" dirty="0" smtClean="0"/>
                        <a:t> ARN y ADN</a:t>
                      </a:r>
                      <a:endParaRPr lang="es-HN" dirty="0"/>
                    </a:p>
                  </a:txBody>
                  <a:tcPr/>
                </a:tc>
                <a:tc>
                  <a:txBody>
                    <a:bodyPr/>
                    <a:lstStyle/>
                    <a:p>
                      <a:r>
                        <a:rPr lang="es-HN" dirty="0" smtClean="0"/>
                        <a:t>Participa</a:t>
                      </a:r>
                      <a:r>
                        <a:rPr lang="es-HN" baseline="0" dirty="0" smtClean="0"/>
                        <a:t> en la síntesis de proteínas</a:t>
                      </a:r>
                      <a:endParaRPr lang="es-HN" dirty="0"/>
                    </a:p>
                  </a:txBody>
                  <a:tcPr/>
                </a:tc>
              </a:tr>
              <a:tr h="432504">
                <a:tc>
                  <a:txBody>
                    <a:bodyPr/>
                    <a:lstStyle/>
                    <a:p>
                      <a:r>
                        <a:rPr lang="es-HN" dirty="0" smtClean="0"/>
                        <a:t>Contiene los genes de la herencia</a:t>
                      </a:r>
                      <a:endParaRPr lang="es-HN" dirty="0"/>
                    </a:p>
                  </a:txBody>
                  <a:tcPr/>
                </a:tc>
                <a:tc>
                  <a:txBody>
                    <a:bodyPr/>
                    <a:lstStyle/>
                    <a:p>
                      <a:endParaRPr lang="es-HN" dirty="0"/>
                    </a:p>
                  </a:txBody>
                  <a:tcPr/>
                </a:tc>
              </a:tr>
            </a:tbl>
          </a:graphicData>
        </a:graphic>
      </p:graphicFrame>
      <p:sp>
        <p:nvSpPr>
          <p:cNvPr id="3" name="2 Título"/>
          <p:cNvSpPr>
            <a:spLocks noGrp="1"/>
          </p:cNvSpPr>
          <p:nvPr>
            <p:ph type="title"/>
          </p:nvPr>
        </p:nvSpPr>
        <p:spPr/>
        <p:txBody>
          <a:bodyPr>
            <a:normAutofit fontScale="90000"/>
          </a:bodyPr>
          <a:lstStyle/>
          <a:p>
            <a:r>
              <a:rPr lang="es-HN" dirty="0" smtClean="0"/>
              <a:t>DIFERENCIAS ENTRE ARN Y ADN</a:t>
            </a:r>
            <a:endParaRPr lang="es-HN" dirty="0"/>
          </a:p>
        </p:txBody>
      </p:sp>
    </p:spTree>
    <p:extLst>
      <p:ext uri="{BB962C8B-B14F-4D97-AF65-F5344CB8AC3E}">
        <p14:creationId xmlns:p14="http://schemas.microsoft.com/office/powerpoint/2010/main" val="3127224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20688"/>
            <a:ext cx="8229600" cy="5386603"/>
          </a:xfrm>
        </p:spPr>
        <p:txBody>
          <a:bodyPr/>
          <a:lstStyle/>
          <a:p>
            <a:r>
              <a:rPr lang="es-ES" dirty="0"/>
              <a:t>Los compuestos orgánicos mas sobresalientes y que forman parte de los seres vivos son</a:t>
            </a:r>
            <a:r>
              <a:rPr lang="es-ES" dirty="0" smtClean="0"/>
              <a:t>:</a:t>
            </a:r>
          </a:p>
          <a:p>
            <a:endParaRPr lang="es-ES" dirty="0"/>
          </a:p>
          <a:p>
            <a:pPr marL="109728" indent="0">
              <a:buNone/>
            </a:pPr>
            <a:r>
              <a:rPr lang="es-ES" dirty="0"/>
              <a:t> - </a:t>
            </a:r>
            <a:r>
              <a:rPr lang="es-ES" b="1" dirty="0">
                <a:solidFill>
                  <a:schemeClr val="accent1">
                    <a:lumMod val="50000"/>
                  </a:schemeClr>
                </a:solidFill>
              </a:rPr>
              <a:t>Carbohidratos</a:t>
            </a:r>
          </a:p>
          <a:p>
            <a:pPr marL="109728" indent="0">
              <a:buNone/>
            </a:pPr>
            <a:r>
              <a:rPr lang="es-ES" b="1" dirty="0">
                <a:solidFill>
                  <a:schemeClr val="accent1">
                    <a:lumMod val="50000"/>
                  </a:schemeClr>
                </a:solidFill>
              </a:rPr>
              <a:t> - Lípidos</a:t>
            </a:r>
          </a:p>
          <a:p>
            <a:pPr marL="109728" indent="0">
              <a:buNone/>
            </a:pPr>
            <a:r>
              <a:rPr lang="es-ES" b="1" dirty="0">
                <a:solidFill>
                  <a:schemeClr val="accent1">
                    <a:lumMod val="50000"/>
                  </a:schemeClr>
                </a:solidFill>
              </a:rPr>
              <a:t> -Proteínas </a:t>
            </a:r>
          </a:p>
          <a:p>
            <a:pPr marL="109728" indent="0">
              <a:buNone/>
            </a:pPr>
            <a:r>
              <a:rPr lang="es-ES" b="1" dirty="0">
                <a:solidFill>
                  <a:schemeClr val="accent1">
                    <a:lumMod val="50000"/>
                  </a:schemeClr>
                </a:solidFill>
              </a:rPr>
              <a:t> -Ácidos nucleicos</a:t>
            </a:r>
            <a:endParaRPr lang="es-HN" b="1" dirty="0">
              <a:solidFill>
                <a:schemeClr val="accent1">
                  <a:lumMod val="50000"/>
                </a:schemeClr>
              </a:solidFill>
            </a:endParaRPr>
          </a:p>
          <a:p>
            <a:endParaRPr lang="es-HN" dirty="0"/>
          </a:p>
        </p:txBody>
      </p:sp>
    </p:spTree>
    <p:extLst>
      <p:ext uri="{BB962C8B-B14F-4D97-AF65-F5344CB8AC3E}">
        <p14:creationId xmlns:p14="http://schemas.microsoft.com/office/powerpoint/2010/main" val="4193201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5733256"/>
          </a:xfrm>
        </p:spPr>
        <p:txBody>
          <a:bodyPr>
            <a:normAutofit/>
          </a:bodyPr>
          <a:lstStyle/>
          <a:p>
            <a:r>
              <a:rPr lang="es-ES" dirty="0" smtClean="0"/>
              <a:t>Son </a:t>
            </a:r>
            <a:r>
              <a:rPr lang="es-ES" dirty="0"/>
              <a:t>compuestos orgánicos que tienen en su molécula </a:t>
            </a:r>
            <a:r>
              <a:rPr lang="es-ES" b="1" dirty="0" smtClean="0"/>
              <a:t>C, H y O</a:t>
            </a:r>
            <a:r>
              <a:rPr lang="es-ES" dirty="0" smtClean="0"/>
              <a:t>. </a:t>
            </a:r>
          </a:p>
          <a:p>
            <a:r>
              <a:rPr lang="es-ES" dirty="0" smtClean="0"/>
              <a:t>Estos </a:t>
            </a:r>
            <a:r>
              <a:rPr lang="es-ES" dirty="0"/>
              <a:t>dos últimos elementos suelen estar en la misma proporción que en el agua, es decir, existe el doble de hidrógeno que de oxígeno. De ahí que se les conozca con el nombre de </a:t>
            </a:r>
            <a:r>
              <a:rPr lang="es-ES" b="1" dirty="0"/>
              <a:t>hidratos de carbono o carbohidratos</a:t>
            </a:r>
            <a:r>
              <a:rPr lang="es-ES" b="1" dirty="0" smtClean="0"/>
              <a:t>.</a:t>
            </a:r>
          </a:p>
          <a:p>
            <a:pPr marL="109728" indent="0">
              <a:buNone/>
            </a:pPr>
            <a:r>
              <a:rPr lang="es-ES" b="1" dirty="0" smtClean="0"/>
              <a:t> </a:t>
            </a:r>
          </a:p>
          <a:p>
            <a:r>
              <a:rPr lang="es-ES" dirty="0" smtClean="0"/>
              <a:t>Los </a:t>
            </a:r>
            <a:r>
              <a:rPr lang="es-ES" dirty="0"/>
              <a:t>carbohidratos son la fuente primaria de </a:t>
            </a:r>
            <a:r>
              <a:rPr lang="es-ES" dirty="0" smtClean="0"/>
              <a:t>energía química para </a:t>
            </a:r>
            <a:r>
              <a:rPr lang="es-ES" dirty="0"/>
              <a:t>los sistemas vivos, y también son importantes componentes estructurales. </a:t>
            </a:r>
            <a:endParaRPr lang="es-ES" dirty="0" smtClean="0"/>
          </a:p>
        </p:txBody>
      </p:sp>
      <p:sp>
        <p:nvSpPr>
          <p:cNvPr id="4" name="3 Título"/>
          <p:cNvSpPr>
            <a:spLocks noGrp="1"/>
          </p:cNvSpPr>
          <p:nvPr>
            <p:ph type="title"/>
          </p:nvPr>
        </p:nvSpPr>
        <p:spPr>
          <a:xfrm>
            <a:off x="539552" y="548680"/>
            <a:ext cx="8229600" cy="1143000"/>
          </a:xfrm>
        </p:spPr>
        <p:txBody>
          <a:bodyPr>
            <a:normAutofit fontScale="90000"/>
          </a:bodyPr>
          <a:lstStyle/>
          <a:p>
            <a:pPr algn="ctr"/>
            <a:r>
              <a:rPr lang="es-ES" dirty="0" smtClean="0">
                <a:solidFill>
                  <a:schemeClr val="bg2">
                    <a:lumMod val="25000"/>
                  </a:schemeClr>
                </a:solidFill>
                <a:latin typeface="Arial Black" pitchFamily="34" charset="0"/>
              </a:rPr>
              <a:t>GLÚCIDOS O CARBOHIDRATOS </a:t>
            </a:r>
            <a:r>
              <a:rPr lang="es-ES" dirty="0"/>
              <a:t/>
            </a:r>
            <a:br>
              <a:rPr lang="es-ES" dirty="0"/>
            </a:br>
            <a:endParaRPr lang="es-HN" dirty="0"/>
          </a:p>
        </p:txBody>
      </p:sp>
    </p:spTree>
    <p:extLst>
      <p:ext uri="{BB962C8B-B14F-4D97-AF65-F5344CB8AC3E}">
        <p14:creationId xmlns:p14="http://schemas.microsoft.com/office/powerpoint/2010/main" val="2990350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980728"/>
            <a:ext cx="8229600" cy="5877272"/>
          </a:xfrm>
        </p:spPr>
        <p:txBody>
          <a:bodyPr>
            <a:normAutofit lnSpcReduction="10000"/>
          </a:bodyPr>
          <a:lstStyle/>
          <a:p>
            <a:r>
              <a:rPr lang="es-ES" i="1" dirty="0" smtClean="0"/>
              <a:t>Llamados “azúcares </a:t>
            </a:r>
            <a:r>
              <a:rPr lang="es-ES" i="1" dirty="0" err="1" smtClean="0"/>
              <a:t>simples”</a:t>
            </a:r>
            <a:r>
              <a:rPr lang="es-ES" dirty="0" err="1" smtClean="0"/>
              <a:t>son</a:t>
            </a:r>
            <a:r>
              <a:rPr lang="es-ES" dirty="0" smtClean="0"/>
              <a:t> </a:t>
            </a:r>
            <a:r>
              <a:rPr lang="es-ES" dirty="0"/>
              <a:t>los glúcidos más sencillos</a:t>
            </a:r>
            <a:r>
              <a:rPr lang="es-ES" dirty="0" smtClean="0"/>
              <a:t>, </a:t>
            </a:r>
            <a:r>
              <a:rPr lang="es-ES" dirty="0"/>
              <a:t>que no se descomponen para dar otros compuestos, conteniendo de </a:t>
            </a:r>
            <a:r>
              <a:rPr lang="es-ES" dirty="0" smtClean="0"/>
              <a:t>3 a 6 </a:t>
            </a:r>
            <a:r>
              <a:rPr lang="es-ES" dirty="0"/>
              <a:t>átomos de carbono</a:t>
            </a:r>
            <a:r>
              <a:rPr lang="es-ES" dirty="0" smtClean="0"/>
              <a:t>. Ej.(triosas, tetrosas, pentosas, hexosas)</a:t>
            </a:r>
          </a:p>
          <a:p>
            <a:r>
              <a:rPr lang="es-ES" b="1" dirty="0" smtClean="0">
                <a:solidFill>
                  <a:schemeClr val="bg2">
                    <a:lumMod val="25000"/>
                  </a:schemeClr>
                </a:solidFill>
              </a:rPr>
              <a:t>Pentosas</a:t>
            </a:r>
            <a:r>
              <a:rPr lang="es-ES" dirty="0" smtClean="0">
                <a:solidFill>
                  <a:schemeClr val="bg2">
                    <a:lumMod val="25000"/>
                  </a:schemeClr>
                </a:solidFill>
              </a:rPr>
              <a:t>: </a:t>
            </a:r>
            <a:r>
              <a:rPr lang="es-ES" sz="2400" b="1" dirty="0" smtClean="0"/>
              <a:t>Ribosas y desoxirribosas (forman el ADN y ARN)</a:t>
            </a:r>
          </a:p>
          <a:p>
            <a:r>
              <a:rPr lang="es-ES" b="1" dirty="0" smtClean="0">
                <a:solidFill>
                  <a:schemeClr val="bg2">
                    <a:lumMod val="25000"/>
                  </a:schemeClr>
                </a:solidFill>
              </a:rPr>
              <a:t>Hexosas:</a:t>
            </a:r>
            <a:r>
              <a:rPr lang="es-ES" dirty="0" smtClean="0">
                <a:solidFill>
                  <a:schemeClr val="bg2">
                    <a:lumMod val="25000"/>
                  </a:schemeClr>
                </a:solidFill>
              </a:rPr>
              <a:t> </a:t>
            </a:r>
            <a:r>
              <a:rPr lang="es-ES" dirty="0" smtClean="0"/>
              <a:t>son azucares de 6 carbonos:</a:t>
            </a:r>
          </a:p>
          <a:p>
            <a:pPr marL="109728" indent="0">
              <a:buNone/>
            </a:pPr>
            <a:r>
              <a:rPr lang="es-ES" sz="2400" b="1" dirty="0" smtClean="0"/>
              <a:t>Glucosa</a:t>
            </a:r>
            <a:r>
              <a:rPr lang="es-ES" sz="2400" dirty="0" smtClean="0"/>
              <a:t>: </a:t>
            </a:r>
            <a:r>
              <a:rPr lang="es-ES" sz="2200" dirty="0" smtClean="0"/>
              <a:t>es el azúcar mas común y de mayor importancia en el metabolismo celular, se encuentra en  uvas y otras frutas</a:t>
            </a:r>
          </a:p>
          <a:p>
            <a:pPr marL="109728" indent="0">
              <a:buNone/>
            </a:pPr>
            <a:r>
              <a:rPr lang="es-ES" sz="2400" b="1" dirty="0" smtClean="0"/>
              <a:t>Fructuosa o levulosa: </a:t>
            </a:r>
            <a:r>
              <a:rPr lang="es-ES" sz="2000" dirty="0" smtClean="0"/>
              <a:t>se encuentra en las frutas carnosas como azúcar natural y es la mas dulce</a:t>
            </a:r>
            <a:r>
              <a:rPr lang="es-ES" sz="2400" dirty="0" smtClean="0"/>
              <a:t>. </a:t>
            </a:r>
          </a:p>
          <a:p>
            <a:pPr marL="109728" indent="0">
              <a:buNone/>
            </a:pPr>
            <a:r>
              <a:rPr lang="es-ES" sz="2400" b="1" dirty="0" smtClean="0"/>
              <a:t>Galactosa: </a:t>
            </a:r>
            <a:r>
              <a:rPr lang="es-ES" sz="2000" dirty="0" smtClean="0"/>
              <a:t>no se encuentra solo en estado natural, se requiere hidrolizar en la lactosa para separarlo de la glucosa en la leche.</a:t>
            </a:r>
            <a:endParaRPr lang="es-ES" sz="2000" dirty="0"/>
          </a:p>
          <a:p>
            <a:endParaRPr lang="es-HN" dirty="0"/>
          </a:p>
        </p:txBody>
      </p:sp>
      <p:sp>
        <p:nvSpPr>
          <p:cNvPr id="2" name="1 Título"/>
          <p:cNvSpPr>
            <a:spLocks noGrp="1"/>
          </p:cNvSpPr>
          <p:nvPr>
            <p:ph type="title"/>
          </p:nvPr>
        </p:nvSpPr>
        <p:spPr>
          <a:xfrm>
            <a:off x="395536" y="260648"/>
            <a:ext cx="8229600" cy="940966"/>
          </a:xfrm>
        </p:spPr>
        <p:txBody>
          <a:bodyPr>
            <a:normAutofit/>
          </a:bodyPr>
          <a:lstStyle/>
          <a:p>
            <a:r>
              <a:rPr lang="es-HN" sz="3600" dirty="0" smtClean="0">
                <a:solidFill>
                  <a:srgbClr val="FF0000"/>
                </a:solidFill>
              </a:rPr>
              <a:t>Monosacáridos</a:t>
            </a:r>
            <a:endParaRPr lang="es-HN" sz="3600" dirty="0">
              <a:solidFill>
                <a:srgbClr val="FF0000"/>
              </a:solidFill>
            </a:endParaRPr>
          </a:p>
        </p:txBody>
      </p:sp>
    </p:spTree>
    <p:extLst>
      <p:ext uri="{BB962C8B-B14F-4D97-AF65-F5344CB8AC3E}">
        <p14:creationId xmlns:p14="http://schemas.microsoft.com/office/powerpoint/2010/main" val="3874066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marL="109728" indent="0">
              <a:buNone/>
            </a:pPr>
            <a:r>
              <a:rPr lang="es-ES" dirty="0" smtClean="0"/>
              <a:t>formados </a:t>
            </a:r>
            <a:r>
              <a:rPr lang="es-ES" dirty="0"/>
              <a:t>por 2</a:t>
            </a:r>
            <a:r>
              <a:rPr lang="es-ES" dirty="0" smtClean="0"/>
              <a:t> monosacáridos, </a:t>
            </a:r>
            <a:endParaRPr lang="es-ES" b="1" dirty="0"/>
          </a:p>
          <a:p>
            <a:pPr marL="109728" indent="0">
              <a:buNone/>
            </a:pPr>
            <a:r>
              <a:rPr lang="es-ES" dirty="0"/>
              <a:t>Los disacáridos más comunes son</a:t>
            </a:r>
            <a:r>
              <a:rPr lang="es-ES" dirty="0" smtClean="0"/>
              <a:t>:</a:t>
            </a:r>
          </a:p>
          <a:p>
            <a:pPr marL="109728" indent="0">
              <a:buNone/>
            </a:pPr>
            <a:endParaRPr lang="es-ES" dirty="0"/>
          </a:p>
          <a:p>
            <a:r>
              <a:rPr lang="es-ES" b="1" dirty="0"/>
              <a:t>Sacarosa</a:t>
            </a:r>
            <a:r>
              <a:rPr lang="es-ES" dirty="0"/>
              <a:t>: </a:t>
            </a:r>
            <a:r>
              <a:rPr lang="es-ES" dirty="0" smtClean="0"/>
              <a:t>   </a:t>
            </a:r>
            <a:r>
              <a:rPr lang="es-ES" b="1" dirty="0" smtClean="0"/>
              <a:t>glucosa  + </a:t>
            </a:r>
            <a:r>
              <a:rPr lang="es-ES" b="1" dirty="0"/>
              <a:t>fructosa.</a:t>
            </a:r>
            <a:r>
              <a:rPr lang="es-ES" dirty="0"/>
              <a:t> </a:t>
            </a:r>
            <a:endParaRPr lang="es-ES" dirty="0" smtClean="0"/>
          </a:p>
          <a:p>
            <a:pPr marL="109728" indent="0">
              <a:buNone/>
            </a:pPr>
            <a:r>
              <a:rPr lang="es-ES" dirty="0" smtClean="0"/>
              <a:t>A </a:t>
            </a:r>
            <a:r>
              <a:rPr lang="es-ES" dirty="0"/>
              <a:t>la sacarosa se le llama también azúcar común</a:t>
            </a:r>
            <a:r>
              <a:rPr lang="es-ES" dirty="0" smtClean="0"/>
              <a:t>.</a:t>
            </a:r>
          </a:p>
          <a:p>
            <a:pPr marL="109728" indent="0">
              <a:buNone/>
            </a:pPr>
            <a:endParaRPr lang="es-ES" dirty="0"/>
          </a:p>
          <a:p>
            <a:r>
              <a:rPr lang="es-ES" b="1" dirty="0"/>
              <a:t>Lactosa</a:t>
            </a:r>
            <a:r>
              <a:rPr lang="es-ES" dirty="0"/>
              <a:t>: </a:t>
            </a:r>
            <a:r>
              <a:rPr lang="es-ES" dirty="0" smtClean="0"/>
              <a:t>     </a:t>
            </a:r>
            <a:r>
              <a:rPr lang="es-ES" b="1" dirty="0" smtClean="0"/>
              <a:t>glucosa + galactosa</a:t>
            </a:r>
            <a:r>
              <a:rPr lang="es-ES" b="1" dirty="0"/>
              <a:t>.</a:t>
            </a:r>
            <a:r>
              <a:rPr lang="es-ES" dirty="0"/>
              <a:t> </a:t>
            </a:r>
            <a:endParaRPr lang="es-ES" dirty="0" smtClean="0"/>
          </a:p>
          <a:p>
            <a:pPr marL="109728" indent="0">
              <a:buNone/>
            </a:pPr>
            <a:r>
              <a:rPr lang="es-ES" dirty="0" smtClean="0"/>
              <a:t>Es </a:t>
            </a:r>
            <a:r>
              <a:rPr lang="es-ES" dirty="0"/>
              <a:t>el azúcar de la leche. Tiene poder reductor</a:t>
            </a:r>
            <a:r>
              <a:rPr lang="es-ES" dirty="0" smtClean="0"/>
              <a:t>.</a:t>
            </a:r>
          </a:p>
          <a:p>
            <a:pPr marL="109728" indent="0">
              <a:buNone/>
            </a:pPr>
            <a:endParaRPr lang="es-ES" dirty="0"/>
          </a:p>
          <a:p>
            <a:r>
              <a:rPr lang="es-ES" b="1" dirty="0"/>
              <a:t>Maltosa, </a:t>
            </a:r>
            <a:r>
              <a:rPr lang="es-ES" b="1" dirty="0" err="1"/>
              <a:t>isomaltosa</a:t>
            </a:r>
            <a:r>
              <a:rPr lang="es-ES" b="1" dirty="0"/>
              <a:t>, </a:t>
            </a:r>
            <a:r>
              <a:rPr lang="es-ES" b="1" dirty="0" err="1"/>
              <a:t>trehalosa</a:t>
            </a:r>
            <a:r>
              <a:rPr lang="es-ES" b="1" dirty="0"/>
              <a:t> y </a:t>
            </a:r>
            <a:r>
              <a:rPr lang="es-ES" b="1" dirty="0" err="1"/>
              <a:t>celobiosa</a:t>
            </a:r>
            <a:r>
              <a:rPr lang="es-ES" b="1" dirty="0"/>
              <a:t>:</a:t>
            </a:r>
            <a:r>
              <a:rPr lang="es-ES" dirty="0"/>
              <a:t> </a:t>
            </a:r>
            <a:r>
              <a:rPr lang="es-ES" dirty="0" smtClean="0"/>
              <a:t>   </a:t>
            </a:r>
          </a:p>
          <a:p>
            <a:pPr marL="109728" indent="0">
              <a:buNone/>
            </a:pPr>
            <a:r>
              <a:rPr lang="es-ES" b="1" dirty="0"/>
              <a:t> </a:t>
            </a:r>
            <a:r>
              <a:rPr lang="es-ES" b="1" dirty="0" smtClean="0"/>
              <a:t>                    glucosas</a:t>
            </a:r>
            <a:r>
              <a:rPr lang="es-ES" dirty="0" smtClean="0"/>
              <a:t> </a:t>
            </a:r>
            <a:r>
              <a:rPr lang="es-ES" b="1" dirty="0" smtClean="0"/>
              <a:t>+ glucosa</a:t>
            </a:r>
            <a:endParaRPr lang="es-HN" b="1" dirty="0"/>
          </a:p>
        </p:txBody>
      </p:sp>
      <p:sp>
        <p:nvSpPr>
          <p:cNvPr id="3" name="2 Título"/>
          <p:cNvSpPr>
            <a:spLocks noGrp="1"/>
          </p:cNvSpPr>
          <p:nvPr>
            <p:ph type="title"/>
          </p:nvPr>
        </p:nvSpPr>
        <p:spPr/>
        <p:txBody>
          <a:bodyPr>
            <a:normAutofit/>
          </a:bodyPr>
          <a:lstStyle/>
          <a:p>
            <a:r>
              <a:rPr lang="es-ES" sz="3600" dirty="0" smtClean="0">
                <a:solidFill>
                  <a:srgbClr val="FF0000"/>
                </a:solidFill>
              </a:rPr>
              <a:t>Disacáridos</a:t>
            </a:r>
            <a:r>
              <a:rPr lang="es-ES" sz="3600" dirty="0">
                <a:solidFill>
                  <a:srgbClr val="FF0000"/>
                </a:solidFill>
              </a:rPr>
              <a:t>:</a:t>
            </a:r>
            <a:endParaRPr lang="es-HN" sz="3600" dirty="0">
              <a:solidFill>
                <a:srgbClr val="FF0000"/>
              </a:solidFill>
            </a:endParaRPr>
          </a:p>
        </p:txBody>
      </p:sp>
    </p:spTree>
    <p:extLst>
      <p:ext uri="{BB962C8B-B14F-4D97-AF65-F5344CB8AC3E}">
        <p14:creationId xmlns:p14="http://schemas.microsoft.com/office/powerpoint/2010/main" val="4103278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836712"/>
            <a:ext cx="8229600" cy="5170579"/>
          </a:xfrm>
        </p:spPr>
        <p:txBody>
          <a:bodyPr>
            <a:normAutofit/>
          </a:bodyPr>
          <a:lstStyle/>
          <a:p>
            <a:r>
              <a:rPr lang="es-ES" dirty="0"/>
              <a:t>3</a:t>
            </a:r>
            <a:r>
              <a:rPr lang="es-ES" dirty="0" smtClean="0"/>
              <a:t> monosacáridos </a:t>
            </a:r>
            <a:r>
              <a:rPr lang="es-ES" dirty="0"/>
              <a:t>forman </a:t>
            </a:r>
            <a:r>
              <a:rPr lang="es-ES" b="1" dirty="0" smtClean="0">
                <a:solidFill>
                  <a:srgbClr val="FF0000"/>
                </a:solidFill>
              </a:rPr>
              <a:t>trisacáridos</a:t>
            </a:r>
            <a:r>
              <a:rPr lang="es-ES" dirty="0" smtClean="0"/>
              <a:t>  y así </a:t>
            </a:r>
            <a:r>
              <a:rPr lang="es-ES" dirty="0"/>
              <a:t>sucesivamente hasta obtener los llamados </a:t>
            </a:r>
            <a:r>
              <a:rPr lang="es-ES" sz="3200" b="1" dirty="0" smtClean="0">
                <a:solidFill>
                  <a:srgbClr val="FF0000"/>
                </a:solidFill>
              </a:rPr>
              <a:t>polisacáridos</a:t>
            </a:r>
            <a:r>
              <a:rPr lang="es-ES" dirty="0" smtClean="0">
                <a:solidFill>
                  <a:srgbClr val="FF0000"/>
                </a:solidFill>
              </a:rPr>
              <a:t>: </a:t>
            </a:r>
            <a:r>
              <a:rPr lang="es-ES" dirty="0" smtClean="0"/>
              <a:t>son carbohidratos formados por la unión de muchos azucares simples en una sola cadena larga o en cadenas ramificadas.</a:t>
            </a:r>
          </a:p>
          <a:p>
            <a:r>
              <a:rPr lang="es-ES" dirty="0" smtClean="0"/>
              <a:t>Los mas abundantes son:</a:t>
            </a:r>
          </a:p>
          <a:p>
            <a:r>
              <a:rPr lang="es-ES" b="1" dirty="0" smtClean="0">
                <a:solidFill>
                  <a:srgbClr val="FFC000"/>
                </a:solidFill>
                <a:effectLst>
                  <a:outerShdw blurRad="38100" dist="38100" dir="2700000" algn="tl">
                    <a:srgbClr val="000000">
                      <a:alpha val="43137"/>
                    </a:srgbClr>
                  </a:outerShdw>
                </a:effectLst>
              </a:rPr>
              <a:t>Almidón</a:t>
            </a:r>
          </a:p>
          <a:p>
            <a:r>
              <a:rPr lang="es-ES" b="1" dirty="0" smtClean="0">
                <a:solidFill>
                  <a:srgbClr val="FFC000"/>
                </a:solidFill>
                <a:effectLst>
                  <a:outerShdw blurRad="38100" dist="38100" dir="2700000" algn="tl">
                    <a:srgbClr val="000000">
                      <a:alpha val="43137"/>
                    </a:srgbClr>
                  </a:outerShdw>
                </a:effectLst>
              </a:rPr>
              <a:t>Glucógeno</a:t>
            </a:r>
          </a:p>
          <a:p>
            <a:r>
              <a:rPr lang="es-ES" b="1" dirty="0" smtClean="0">
                <a:solidFill>
                  <a:srgbClr val="FFC000"/>
                </a:solidFill>
                <a:effectLst>
                  <a:outerShdw blurRad="38100" dist="38100" dir="2700000" algn="tl">
                    <a:srgbClr val="000000">
                      <a:alpha val="43137"/>
                    </a:srgbClr>
                  </a:outerShdw>
                </a:effectLst>
              </a:rPr>
              <a:t>Celulosa </a:t>
            </a:r>
          </a:p>
          <a:p>
            <a:r>
              <a:rPr lang="es-ES" b="1" dirty="0" smtClean="0">
                <a:solidFill>
                  <a:srgbClr val="FFC000"/>
                </a:solidFill>
                <a:effectLst>
                  <a:outerShdw blurRad="38100" dist="38100" dir="2700000" algn="tl">
                    <a:srgbClr val="000000">
                      <a:alpha val="43137"/>
                    </a:srgbClr>
                  </a:outerShdw>
                </a:effectLst>
              </a:rPr>
              <a:t>Quitina</a:t>
            </a:r>
          </a:p>
          <a:p>
            <a:endParaRPr lang="es-ES" dirty="0"/>
          </a:p>
          <a:p>
            <a:endParaRPr lang="es-HN" dirty="0"/>
          </a:p>
        </p:txBody>
      </p:sp>
    </p:spTree>
    <p:extLst>
      <p:ext uri="{BB962C8B-B14F-4D97-AF65-F5344CB8AC3E}">
        <p14:creationId xmlns:p14="http://schemas.microsoft.com/office/powerpoint/2010/main" val="24057372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2473</TotalTime>
  <Words>2366</Words>
  <Application>Microsoft Office PowerPoint</Application>
  <PresentationFormat>Presentación en pantalla (4:3)</PresentationFormat>
  <Paragraphs>259</Paragraphs>
  <Slides>46</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46</vt:i4>
      </vt:variant>
    </vt:vector>
  </HeadingPairs>
  <TitlesOfParts>
    <vt:vector size="57" baseType="lpstr">
      <vt:lpstr>Aharoni</vt:lpstr>
      <vt:lpstr>Arial</vt:lpstr>
      <vt:lpstr>Arial Black</vt:lpstr>
      <vt:lpstr>Bradley Hand ITC</vt:lpstr>
      <vt:lpstr>Calibri</vt:lpstr>
      <vt:lpstr>Lucida Sans Unicode</vt:lpstr>
      <vt:lpstr>Verdana</vt:lpstr>
      <vt:lpstr>Wingdings</vt:lpstr>
      <vt:lpstr>Wingdings 2</vt:lpstr>
      <vt:lpstr>Wingdings 3</vt:lpstr>
      <vt:lpstr>Concurrencia</vt:lpstr>
      <vt:lpstr>COMPOSICION QUIMICA DE LOS SERES VIVOS</vt:lpstr>
      <vt:lpstr>EL AGUA</vt:lpstr>
      <vt:lpstr>Presentación de PowerPoint</vt:lpstr>
      <vt:lpstr>COMPUESTOS  ORGANICOS </vt:lpstr>
      <vt:lpstr>Presentación de PowerPoint</vt:lpstr>
      <vt:lpstr>GLÚCIDOS O CARBOHIDRATOS  </vt:lpstr>
      <vt:lpstr>Monosacáridos</vt:lpstr>
      <vt:lpstr>Disacáridos:</vt:lpstr>
      <vt:lpstr>Presentación de PowerPoint</vt:lpstr>
      <vt:lpstr>Polisacáridos: Almidón</vt:lpstr>
      <vt:lpstr>Presentación de PowerPoint</vt:lpstr>
      <vt:lpstr>Presentación de PowerPoint</vt:lpstr>
      <vt:lpstr>Polisacáridos: Glucógeno</vt:lpstr>
      <vt:lpstr>Polisacáridos: Celulosa</vt:lpstr>
      <vt:lpstr>Polisacaridos:Quitina</vt:lpstr>
      <vt:lpstr>LIPIDOS</vt:lpstr>
      <vt:lpstr>LÍPIDOS:</vt:lpstr>
      <vt:lpstr>IMPORTANCIA Y CLASIFICACION  DE LOS LIPIDOS</vt:lpstr>
      <vt:lpstr>Lípidos simples:</vt:lpstr>
      <vt:lpstr>Presentación de PowerPoint</vt:lpstr>
      <vt:lpstr>Presentación de PowerPoint</vt:lpstr>
      <vt:lpstr>Lípidos Compuestos: </vt:lpstr>
      <vt:lpstr>Lípidos Asociados:</vt:lpstr>
      <vt:lpstr>Carotenoides:</vt:lpstr>
      <vt:lpstr>Esteroides</vt:lpstr>
      <vt:lpstr>PROTEINAS</vt:lpstr>
      <vt:lpstr>Funciones de las proteínas</vt:lpstr>
      <vt:lpstr>Aminoacidos</vt:lpstr>
      <vt:lpstr>Presentación de PowerPoint</vt:lpstr>
      <vt:lpstr>Presentación de PowerPoint</vt:lpstr>
      <vt:lpstr>Presentación de PowerPoint</vt:lpstr>
      <vt:lpstr>aa no esenciales y aa esenciales</vt:lpstr>
      <vt:lpstr>Estructura de las proteínas</vt:lpstr>
      <vt:lpstr>Presentación de PowerPoint</vt:lpstr>
      <vt:lpstr>Presentación de PowerPoint</vt:lpstr>
      <vt:lpstr>Presentación de PowerPoint</vt:lpstr>
      <vt:lpstr>Presentación de PowerPoint</vt:lpstr>
      <vt:lpstr>Presentación de PowerPoint</vt:lpstr>
      <vt:lpstr>Presentación de PowerPoint</vt:lpstr>
      <vt:lpstr>Enzimas: catalizadores organicos</vt:lpstr>
      <vt:lpstr>ÁCIDOS NUCLEICOS:</vt:lpstr>
      <vt:lpstr>Nucleotidos</vt:lpstr>
      <vt:lpstr>Estructuras del Acido Nucleico</vt:lpstr>
      <vt:lpstr>NUCLEOTIDOS IMPORTANTES</vt:lpstr>
      <vt:lpstr>ADN</vt:lpstr>
      <vt:lpstr>DIFERENCIAS ENTRE ARN Y ADN</vt:lpstr>
    </vt:vector>
  </TitlesOfParts>
  <Company>DELLNBX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Arlene</dc:creator>
  <cp:lastModifiedBy>ARIANA SOFIA</cp:lastModifiedBy>
  <cp:revision>137</cp:revision>
  <dcterms:created xsi:type="dcterms:W3CDTF">2011-10-06T20:08:55Z</dcterms:created>
  <dcterms:modified xsi:type="dcterms:W3CDTF">2019-02-27T13:19:04Z</dcterms:modified>
</cp:coreProperties>
</file>